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6" r:id="rId2"/>
    <p:sldId id="264" r:id="rId3"/>
    <p:sldId id="262" r:id="rId4"/>
    <p:sldId id="266" r:id="rId5"/>
    <p:sldId id="263" r:id="rId6"/>
    <p:sldId id="261" r:id="rId7"/>
    <p:sldId id="265" r:id="rId8"/>
    <p:sldId id="258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37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027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14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740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11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556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426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6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71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1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6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27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8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4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80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13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060848"/>
            <a:ext cx="7175351" cy="1793167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школы и семьи как основа формирования успешной личности ребенка</a:t>
            </a:r>
          </a:p>
        </p:txBody>
      </p:sp>
      <p:sp>
        <p:nvSpPr>
          <p:cNvPr id="4" name="Подзаголовок 5">
            <a:extLst>
              <a:ext uri="{FF2B5EF4-FFF2-40B4-BE49-F238E27FC236}">
                <a16:creationId xmlns:a16="http://schemas.microsoft.com/office/drawing/2014/main" id="{D15C8EE2-30B1-4E81-B965-2A64DA678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047" y="188640"/>
            <a:ext cx="7766936" cy="65577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образовательное учреждение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«Гимназия №12»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CB4FC4-1AB7-4BFE-8B83-E7E9751BCDB9}"/>
              </a:ext>
            </a:extLst>
          </p:cNvPr>
          <p:cNvSpPr/>
          <p:nvPr/>
        </p:nvSpPr>
        <p:spPr>
          <a:xfrm>
            <a:off x="1403648" y="6148767"/>
            <a:ext cx="7488831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Гетман Н.В.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педагог-психолог высшей категории МАОУ «Гимназия №12»,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2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35AC17-F276-4C47-BAFC-47ECDE056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8319" y="1046166"/>
            <a:ext cx="6395681" cy="1745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Самым важным явлением в школьной жизни, самым поучительным предметом, самым живым примером для ученика является не только  учитель. 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Самым главным учителем является его семья.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Она — олицетворенный метод обучения, само воплощение принципа воспитания.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Адольф </a:t>
            </a:r>
            <a:r>
              <a:rPr lang="ru-RU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Дистервег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4FED05-1FBA-4446-ACA8-E4F80A6F97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68" y="4934399"/>
            <a:ext cx="2321132" cy="1226023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06339" y="3318528"/>
            <a:ext cx="6395681" cy="25296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Закон от 29.12.2012 N 273-ФЗ «Об образовании в Российской Федерации», с. 18, п. 1, гласит</a:t>
            </a:r>
            <a:r>
              <a:rPr lang="ru-RU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«Родители являются первыми педагогами. Они обязаны заложить основы физического, нравственного и интеллектуального развития личности ребенка». Вот почему так остро стоит вопрос о повышении психолого-педагогической компетентности родителей.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Результаты поиска изображений для запроса &quot;семья фото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47527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27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62646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семьи развиваются в новых условиях противоречивой общественной ситуации. С одной стороны, наблюдается поворот общества к проблемам и нуждам семьи. С другой стороны, наблюдаются процессы, которые приводят к обострению семейных проблем.</a:t>
            </a:r>
          </a:p>
        </p:txBody>
      </p:sp>
      <p:pic>
        <p:nvPicPr>
          <p:cNvPr id="2050" name="Picture 2" descr="http://equilibrium.com.ua/wp-content/uploads/2016/10/roditelyam-narkomana.jpg">
            <a:extLst>
              <a:ext uri="{FF2B5EF4-FFF2-40B4-BE49-F238E27FC236}">
                <a16:creationId xmlns:a16="http://schemas.microsoft.com/office/drawing/2014/main" id="{622E5FB0-0662-469A-A04D-9F4D832BC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491880" cy="23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99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t.depositphotos.com/1017986/4332/i/950/depositphotos_43327513-stock-photo-young-couple-with-a-problem.jpg">
            <a:extLst>
              <a:ext uri="{FF2B5EF4-FFF2-40B4-BE49-F238E27FC236}">
                <a16:creationId xmlns:a16="http://schemas.microsoft.com/office/drawing/2014/main" id="{C17ECB4B-F742-4CA8-AF06-B0D48781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6915"/>
            <a:ext cx="2771800" cy="184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: штриховая вправо 4">
            <a:extLst>
              <a:ext uri="{FF2B5EF4-FFF2-40B4-BE49-F238E27FC236}">
                <a16:creationId xmlns:a16="http://schemas.microsoft.com/office/drawing/2014/main" id="{55F716A1-945A-4239-AE8B-E0263F3F2304}"/>
              </a:ext>
            </a:extLst>
          </p:cNvPr>
          <p:cNvSpPr/>
          <p:nvPr/>
        </p:nvSpPr>
        <p:spPr>
          <a:xfrm rot="18883798">
            <a:off x="3236795" y="3753303"/>
            <a:ext cx="1749457" cy="1224136"/>
          </a:xfrm>
          <a:prstGeom prst="stripedRigh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1F9E43-BB86-4E13-A144-7B8CDCCD7F11}"/>
              </a:ext>
            </a:extLst>
          </p:cNvPr>
          <p:cNvSpPr/>
          <p:nvPr/>
        </p:nvSpPr>
        <p:spPr>
          <a:xfrm>
            <a:off x="235289" y="3737608"/>
            <a:ext cx="2448272" cy="7715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изменения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F6B0C55-CA6A-4F3A-98E4-48665F7A9B42}"/>
              </a:ext>
            </a:extLst>
          </p:cNvPr>
          <p:cNvSpPr/>
          <p:nvPr/>
        </p:nvSpPr>
        <p:spPr>
          <a:xfrm>
            <a:off x="568884" y="4897204"/>
            <a:ext cx="2448272" cy="7715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реформы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7EF67AF-C0ED-4C11-9C26-C3FE3E6A4C24}"/>
              </a:ext>
            </a:extLst>
          </p:cNvPr>
          <p:cNvSpPr/>
          <p:nvPr/>
        </p:nvSpPr>
        <p:spPr>
          <a:xfrm>
            <a:off x="3167844" y="5593568"/>
            <a:ext cx="2448272" cy="7715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не стабильность</a:t>
            </a:r>
          </a:p>
        </p:txBody>
      </p:sp>
      <p:sp>
        <p:nvSpPr>
          <p:cNvPr id="8" name="Дуга 7">
            <a:extLst>
              <a:ext uri="{FF2B5EF4-FFF2-40B4-BE49-F238E27FC236}">
                <a16:creationId xmlns:a16="http://schemas.microsoft.com/office/drawing/2014/main" id="{1D092649-ABB3-4672-9AC0-39DF1477C99A}"/>
              </a:ext>
            </a:extLst>
          </p:cNvPr>
          <p:cNvSpPr/>
          <p:nvPr/>
        </p:nvSpPr>
        <p:spPr>
          <a:xfrm rot="20416335">
            <a:off x="1634460" y="1513331"/>
            <a:ext cx="7061530" cy="5840717"/>
          </a:xfrm>
          <a:prstGeom prst="arc">
            <a:avLst>
              <a:gd name="adj1" fmla="val 16200000"/>
              <a:gd name="adj2" fmla="val 204395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69FDD1-E9B6-49AE-92D8-BEF7AEE46D34}"/>
              </a:ext>
            </a:extLst>
          </p:cNvPr>
          <p:cNvSpPr/>
          <p:nvPr/>
        </p:nvSpPr>
        <p:spPr>
          <a:xfrm>
            <a:off x="855920" y="279494"/>
            <a:ext cx="3384376" cy="12137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воспитательного потенциала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B54A304-FEF8-425F-92A7-014D50595C63}"/>
              </a:ext>
            </a:extLst>
          </p:cNvPr>
          <p:cNvSpPr/>
          <p:nvPr/>
        </p:nvSpPr>
        <p:spPr>
          <a:xfrm>
            <a:off x="4409140" y="62052"/>
            <a:ext cx="2467115" cy="5023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Консерватизм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112CDA5-0E56-444C-8142-A6DE53B2636A}"/>
              </a:ext>
            </a:extLst>
          </p:cNvPr>
          <p:cNvSpPr/>
          <p:nvPr/>
        </p:nvSpPr>
        <p:spPr>
          <a:xfrm>
            <a:off x="4435141" y="820949"/>
            <a:ext cx="2467115" cy="5023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Инертность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FD5B928-5CCA-4414-A4D2-C3F72CB5652A}"/>
              </a:ext>
            </a:extLst>
          </p:cNvPr>
          <p:cNvSpPr/>
          <p:nvPr/>
        </p:nvSpPr>
        <p:spPr>
          <a:xfrm>
            <a:off x="7240557" y="550350"/>
            <a:ext cx="1791817" cy="8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гибкость в подходах </a:t>
            </a:r>
          </a:p>
        </p:txBody>
      </p:sp>
      <p:pic>
        <p:nvPicPr>
          <p:cNvPr id="3078" name="Picture 6" descr="https://soulblog.ru/wp-content/uploads/2017/05/slove-5.jpg">
            <a:extLst>
              <a:ext uri="{FF2B5EF4-FFF2-40B4-BE49-F238E27FC236}">
                <a16:creationId xmlns:a16="http://schemas.microsoft.com/office/drawing/2014/main" id="{17303CC4-8870-4E30-A93E-418391595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89" y="1785477"/>
            <a:ext cx="2114639" cy="140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1A64756-9951-44EA-BB51-21FE9B01F28C}"/>
              </a:ext>
            </a:extLst>
          </p:cNvPr>
          <p:cNvSpPr/>
          <p:nvPr/>
        </p:nvSpPr>
        <p:spPr>
          <a:xfrm>
            <a:off x="2683561" y="2440295"/>
            <a:ext cx="3384376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семья</a:t>
            </a:r>
          </a:p>
        </p:txBody>
      </p:sp>
      <p:sp>
        <p:nvSpPr>
          <p:cNvPr id="20" name="Стрелка: штриховая вправо 19">
            <a:extLst>
              <a:ext uri="{FF2B5EF4-FFF2-40B4-BE49-F238E27FC236}">
                <a16:creationId xmlns:a16="http://schemas.microsoft.com/office/drawing/2014/main" id="{F2F90F57-1E5C-47D6-9228-13C43CB5B106}"/>
              </a:ext>
            </a:extLst>
          </p:cNvPr>
          <p:cNvSpPr/>
          <p:nvPr/>
        </p:nvSpPr>
        <p:spPr>
          <a:xfrm rot="19149846">
            <a:off x="5111960" y="1752734"/>
            <a:ext cx="1545428" cy="730317"/>
          </a:xfrm>
          <a:prstGeom prst="stripedRigh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8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748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установления партнерских взаимоотношений семьи и школы должен быть направлен на активное включение родителей в учебно-воспитательный процесс, во внеурочную досуговую деятельность, сотрудничество с детьми и педагогами. Для этого необходимо определить содержание и формы педагогического просвещения.</a:t>
            </a:r>
          </a:p>
        </p:txBody>
      </p:sp>
      <p:pic>
        <p:nvPicPr>
          <p:cNvPr id="4098" name="Picture 2" descr="https://im0-tub-ru.yandex.net/i?id=372f784863d7d97c5424759456d0c526&amp;n=33&amp;w=337&amp;h=135">
            <a:extLst>
              <a:ext uri="{FF2B5EF4-FFF2-40B4-BE49-F238E27FC236}">
                <a16:creationId xmlns:a16="http://schemas.microsoft.com/office/drawing/2014/main" id="{6C4FAA8C-D179-4D9B-888F-34B626B28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21088"/>
            <a:ext cx="4536504" cy="181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11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74712"/>
            <a:ext cx="77586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Актуальной проблемой нашего времени является вовлечение родителей в образовательный процесс школы. Большинство родителей не осознают, как важно быть вовлеченным в образование своих детей.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2780928"/>
            <a:ext cx="66635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родители – первые воспитатели – имеют самое сильное влияние на детей. Еще Ж.Ж. Руссо утверждал, что каждый последующий воспитатель оказывает на ребенка меньше влияния, чем предыдущий. </a:t>
            </a:r>
          </a:p>
        </p:txBody>
      </p:sp>
      <p:pic>
        <p:nvPicPr>
          <p:cNvPr id="1026" name="Picture 2" descr="College tutor with student Ð¤Ð¾ÑÐ¾ ÑÐ¾ ÑÑÐ¾ÐºÐ° - 33603792">
            <a:extLst>
              <a:ext uri="{FF2B5EF4-FFF2-40B4-BE49-F238E27FC236}">
                <a16:creationId xmlns:a16="http://schemas.microsoft.com/office/drawing/2014/main" id="{5C99150C-0165-4BED-BF85-0203EE795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34363"/>
            <a:ext cx="2899209" cy="19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1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7C9CB67-D642-40F7-AADF-8BD676F56B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-19410"/>
            <a:ext cx="8424936" cy="9692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ряд проблем во взаимодействии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и семьи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2E073D-38A2-4B76-83ED-1266B1B1E1A1}"/>
              </a:ext>
            </a:extLst>
          </p:cNvPr>
          <p:cNvSpPr/>
          <p:nvPr/>
        </p:nvSpPr>
        <p:spPr>
          <a:xfrm>
            <a:off x="126458" y="1338576"/>
            <a:ext cx="5760640" cy="7200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Социум +семья + школа = воспитание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BA66E37-2CBB-4DED-A47D-021176D3C221}"/>
              </a:ext>
            </a:extLst>
          </p:cNvPr>
          <p:cNvCxnSpPr/>
          <p:nvPr/>
        </p:nvCxnSpPr>
        <p:spPr>
          <a:xfrm flipH="1">
            <a:off x="3995936" y="1462873"/>
            <a:ext cx="144016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13387A-ACE2-4071-B21B-DF21A199A4DB}"/>
              </a:ext>
            </a:extLst>
          </p:cNvPr>
          <p:cNvSpPr/>
          <p:nvPr/>
        </p:nvSpPr>
        <p:spPr>
          <a:xfrm>
            <a:off x="378472" y="2335573"/>
            <a:ext cx="5760640" cy="7200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внутрисемейных отношений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14A256-BCFC-49A6-B30F-2D5E62AB79C9}"/>
              </a:ext>
            </a:extLst>
          </p:cNvPr>
          <p:cNvSpPr/>
          <p:nvPr/>
        </p:nvSpPr>
        <p:spPr>
          <a:xfrm>
            <a:off x="1187624" y="3250666"/>
            <a:ext cx="6264696" cy="11521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Обострение в обществе и в поведении каждого межличностных, межгрупповых конфликтов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BABB5FA-B54F-47D4-BA3E-A7D6845C4FE2}"/>
              </a:ext>
            </a:extLst>
          </p:cNvPr>
          <p:cNvSpPr/>
          <p:nvPr/>
        </p:nvSpPr>
        <p:spPr>
          <a:xfrm>
            <a:off x="3059832" y="4678183"/>
            <a:ext cx="5832648" cy="11735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это учреждение предоставляющая услуги  - школа «Должна»</a:t>
            </a:r>
          </a:p>
        </p:txBody>
      </p:sp>
      <p:pic>
        <p:nvPicPr>
          <p:cNvPr id="5124" name="Picture 4" descr="https://st2.depositphotos.com/1177973/9530/i/950/depositphotos_95302696-stock-photo-young-couple-at-family-psychologist.jpg">
            <a:extLst>
              <a:ext uri="{FF2B5EF4-FFF2-40B4-BE49-F238E27FC236}">
                <a16:creationId xmlns:a16="http://schemas.microsoft.com/office/drawing/2014/main" id="{E1905549-56C5-404B-BEFD-A3B603F14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0" y="4841548"/>
            <a:ext cx="2627784" cy="17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syl.ru/misc/i/ni/1/7/9/2/9/0/i/179290.jpg">
            <a:extLst>
              <a:ext uri="{FF2B5EF4-FFF2-40B4-BE49-F238E27FC236}">
                <a16:creationId xmlns:a16="http://schemas.microsoft.com/office/drawing/2014/main" id="{BFC6687F-260E-4E1C-922D-68BDCBB04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126" y="1183400"/>
            <a:ext cx="2626416" cy="17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21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-22375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 педагогическое просвещение родителей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44" y="619707"/>
            <a:ext cx="6240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психолого-педагогической и родительской культуры, расширение и восстановление воспитательного потенциала семьи, активное включение родителей в процесс социального воспитания детей.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2677562"/>
            <a:ext cx="92525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работы: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-родительские собрания, конференции;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-психолого-педагогические консультации для родителей(групповые, индивидуальные);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-круглые столы с участием представителей общественности, врачей;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-тренинги;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-заседание родительского клуба;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родительского университета (лекционный курс по повышению психолого-педагогической грамотности родителей);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-совместные коррекционно-развивающие занятия для родителей и детей.</a:t>
            </a:r>
          </a:p>
        </p:txBody>
      </p:sp>
      <p:pic>
        <p:nvPicPr>
          <p:cNvPr id="7" name="Picture 2" descr="https://psm7.com/wp-content/uploads/2016/12/stop-privat.jpg">
            <a:extLst>
              <a:ext uri="{FF2B5EF4-FFF2-40B4-BE49-F238E27FC236}">
                <a16:creationId xmlns:a16="http://schemas.microsoft.com/office/drawing/2014/main" id="{38D229A2-5FAE-40FD-946A-6473AA224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9055"/>
            <a:ext cx="2249272" cy="150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00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7421B9-0863-4349-A1AE-CA96F6C9E1CC}"/>
              </a:ext>
            </a:extLst>
          </p:cNvPr>
          <p:cNvSpPr/>
          <p:nvPr/>
        </p:nvSpPr>
        <p:spPr>
          <a:xfrm>
            <a:off x="539552" y="476672"/>
            <a:ext cx="685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закладываются корни, из которых вырастают потом и ветви, и цветы, и плоды. На моральном здоровье семьи строится педагогическая мудрость школы </a:t>
            </a:r>
          </a:p>
          <a:p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В.Сухомлинский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erspectivesoftroy.com/wp-content/uploads/2016/05/odd-treatment.jpg">
            <a:extLst>
              <a:ext uri="{FF2B5EF4-FFF2-40B4-BE49-F238E27FC236}">
                <a16:creationId xmlns:a16="http://schemas.microsoft.com/office/drawing/2014/main" id="{4AF331B8-91F7-4270-9158-B92147C30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80" y="3488915"/>
            <a:ext cx="4547419" cy="302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4900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121</TotalTime>
  <Words>441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Сектор</vt:lpstr>
      <vt:lpstr>Взаимодействие школы и семьи как основа формирования успешной личности ребенка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Психолог</dc:creator>
  <cp:lastModifiedBy>User</cp:lastModifiedBy>
  <cp:revision>15</cp:revision>
  <dcterms:created xsi:type="dcterms:W3CDTF">2019-04-08T01:29:31Z</dcterms:created>
  <dcterms:modified xsi:type="dcterms:W3CDTF">2019-04-11T02:59:50Z</dcterms:modified>
</cp:coreProperties>
</file>