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321" r:id="rId3"/>
    <p:sldId id="322" r:id="rId4"/>
    <p:sldId id="324" r:id="rId5"/>
    <p:sldId id="323" r:id="rId6"/>
    <p:sldId id="312" r:id="rId7"/>
    <p:sldId id="315" r:id="rId8"/>
    <p:sldId id="316" r:id="rId9"/>
    <p:sldId id="317" r:id="rId10"/>
    <p:sldId id="318" r:id="rId11"/>
    <p:sldId id="319" r:id="rId12"/>
    <p:sldId id="320" r:id="rId13"/>
    <p:sldId id="325" r:id="rId14"/>
    <p:sldId id="297" r:id="rId15"/>
    <p:sldId id="299" r:id="rId16"/>
    <p:sldId id="285" r:id="rId17"/>
    <p:sldId id="300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443CAC"/>
    <a:srgbClr val="66FFFF"/>
    <a:srgbClr val="6AE838"/>
    <a:srgbClr val="66CCFF"/>
    <a:srgbClr val="FFFF66"/>
    <a:srgbClr val="3EF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3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AE66-EB3A-465B-8D9A-868F1F159F0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0C7D-1EED-4F75-9C87-1E48FDDC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7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AE66-EB3A-465B-8D9A-868F1F159F0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0C7D-1EED-4F75-9C87-1E48FDDC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5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AE66-EB3A-465B-8D9A-868F1F159F0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0C7D-1EED-4F75-9C87-1E48FDDCF15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736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AE66-EB3A-465B-8D9A-868F1F159F0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0C7D-1EED-4F75-9C87-1E48FDDC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21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AE66-EB3A-465B-8D9A-868F1F159F0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0C7D-1EED-4F75-9C87-1E48FDDCF15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7529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AE66-EB3A-465B-8D9A-868F1F159F0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0C7D-1EED-4F75-9C87-1E48FDDC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865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AE66-EB3A-465B-8D9A-868F1F159F0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0C7D-1EED-4F75-9C87-1E48FDDC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164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AE66-EB3A-465B-8D9A-868F1F159F0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0C7D-1EED-4F75-9C87-1E48FDDC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6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AE66-EB3A-465B-8D9A-868F1F159F0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0C7D-1EED-4F75-9C87-1E48FDDC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0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AE66-EB3A-465B-8D9A-868F1F159F0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0C7D-1EED-4F75-9C87-1E48FDDC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8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AE66-EB3A-465B-8D9A-868F1F159F0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0C7D-1EED-4F75-9C87-1E48FDDC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46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AE66-EB3A-465B-8D9A-868F1F159F0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0C7D-1EED-4F75-9C87-1E48FDDC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8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AE66-EB3A-465B-8D9A-868F1F159F0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0C7D-1EED-4F75-9C87-1E48FDDC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59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AE66-EB3A-465B-8D9A-868F1F159F0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0C7D-1EED-4F75-9C87-1E48FDDC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AE66-EB3A-465B-8D9A-868F1F159F0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0C7D-1EED-4F75-9C87-1E48FDDC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AE66-EB3A-465B-8D9A-868F1F159F0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0C7D-1EED-4F75-9C87-1E48FDDC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46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CAE66-EB3A-465B-8D9A-868F1F159F0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6E0C7D-1EED-4F75-9C87-1E48FDDCF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48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84667" y="-182033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287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491067" y="2243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" name="AutoShape 8"/>
          <p:cNvSpPr>
            <a:spLocks noChangeAspect="1" noChangeArrowheads="1"/>
          </p:cNvSpPr>
          <p:nvPr/>
        </p:nvSpPr>
        <p:spPr bwMode="auto">
          <a:xfrm>
            <a:off x="694267" y="4275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1" name="AutoShape 10"/>
          <p:cNvSpPr>
            <a:spLocks noChangeAspect="1" noChangeArrowheads="1"/>
          </p:cNvSpPr>
          <p:nvPr/>
        </p:nvSpPr>
        <p:spPr bwMode="auto">
          <a:xfrm>
            <a:off x="897467" y="6307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2" name="AutoShape 12"/>
          <p:cNvSpPr>
            <a:spLocks noChangeAspect="1" noChangeArrowheads="1"/>
          </p:cNvSpPr>
          <p:nvPr/>
        </p:nvSpPr>
        <p:spPr bwMode="auto">
          <a:xfrm>
            <a:off x="1100667" y="8339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3" name="AutoShape 14"/>
          <p:cNvSpPr>
            <a:spLocks noChangeAspect="1" noChangeArrowheads="1"/>
          </p:cNvSpPr>
          <p:nvPr/>
        </p:nvSpPr>
        <p:spPr bwMode="auto">
          <a:xfrm>
            <a:off x="1303867" y="1037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4" name="AutoShape 16"/>
          <p:cNvSpPr>
            <a:spLocks noChangeAspect="1" noChangeArrowheads="1"/>
          </p:cNvSpPr>
          <p:nvPr/>
        </p:nvSpPr>
        <p:spPr bwMode="auto">
          <a:xfrm>
            <a:off x="1507067" y="12403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5" name="AutoShape 18"/>
          <p:cNvSpPr>
            <a:spLocks noChangeAspect="1" noChangeArrowheads="1"/>
          </p:cNvSpPr>
          <p:nvPr/>
        </p:nvSpPr>
        <p:spPr bwMode="auto">
          <a:xfrm>
            <a:off x="1710267" y="14435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6" name="AutoShape 20"/>
          <p:cNvSpPr>
            <a:spLocks noChangeAspect="1" noChangeArrowheads="1"/>
          </p:cNvSpPr>
          <p:nvPr/>
        </p:nvSpPr>
        <p:spPr bwMode="auto">
          <a:xfrm>
            <a:off x="1913467" y="16467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7" name="AutoShape 22"/>
          <p:cNvSpPr>
            <a:spLocks noChangeAspect="1" noChangeArrowheads="1"/>
          </p:cNvSpPr>
          <p:nvPr/>
        </p:nvSpPr>
        <p:spPr bwMode="auto">
          <a:xfrm>
            <a:off x="2116667" y="18499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AEA8947D-A733-4709-8C1D-DA5CE662B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9867" y="99446"/>
            <a:ext cx="7766936" cy="65577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образовательное учреждение 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«Гимназия №12»</a:t>
            </a:r>
            <a:endParaRPr lang="ru-RU" dirty="0"/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xmlns="" id="{6B6DE2CA-20D9-44D4-87C4-D92085F40567}"/>
              </a:ext>
            </a:extLst>
          </p:cNvPr>
          <p:cNvSpPr txBox="1">
            <a:spLocks/>
          </p:cNvSpPr>
          <p:nvPr/>
        </p:nvSpPr>
        <p:spPr>
          <a:xfrm>
            <a:off x="3485797" y="2459756"/>
            <a:ext cx="6766115" cy="19384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конференции – эффективная форма повышение психологической компетентности родителей</a:t>
            </a:r>
          </a:p>
          <a:p>
            <a:pPr algn="ctr"/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высшей категории МАОУ «Гимназия №12»,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Гетман Наталья Викторовна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523068" cy="69509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13467" y="3820459"/>
            <a:ext cx="941561" cy="15482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Z:\ОАСО\!Мещерякова\фон система работы.png">
            <a:extLst>
              <a:ext uri="{FF2B5EF4-FFF2-40B4-BE49-F238E27FC236}">
                <a16:creationId xmlns:a16="http://schemas.microsoft.com/office/drawing/2014/main" xmlns="" id="{CBC3D2D9-8841-487E-97F3-8184721BD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22" y="21167"/>
            <a:ext cx="3512419" cy="68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0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DBF4DB-2AE4-4F79-ABEB-2A2B5608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884" y="75550"/>
            <a:ext cx="8596668" cy="103322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кафе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общаться с ребенком»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78AB74A-CBC0-4791-ADD6-059C22225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62" y="2856739"/>
            <a:ext cx="3989955" cy="265996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064D319-5778-4C48-A821-B7424B888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85" y="2856739"/>
            <a:ext cx="3989955" cy="265997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578711C-74C3-49CB-8462-D9227CBFDB54}"/>
              </a:ext>
            </a:extLst>
          </p:cNvPr>
          <p:cNvSpPr/>
          <p:nvPr/>
        </p:nvSpPr>
        <p:spPr>
          <a:xfrm>
            <a:off x="1749287" y="1178369"/>
            <a:ext cx="9064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Цель конференции -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укрепить в родителях понимание, что здоровая семья, соблюдение традиций, уважение друг к другу, способствует становлению целостной личности ребенка</a:t>
            </a: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F0C8487-6EBA-4B4C-B5EC-D73A8298F650}"/>
              </a:ext>
            </a:extLst>
          </p:cNvPr>
          <p:cNvSpPr/>
          <p:nvPr/>
        </p:nvSpPr>
        <p:spPr>
          <a:xfrm>
            <a:off x="416880" y="5994750"/>
            <a:ext cx="11538676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встрече, в интерактивной форме,  папы и мамы, учились понимать друг друга и разрабатывали совместную стратегию воспитания ребёнка.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1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DC701-1B00-4D00-9CEE-1590183D9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0" y="331304"/>
            <a:ext cx="7764301" cy="181554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данных мероприятий в гимназии вышли журналы «ПРО школу» (выпуск №4,5,6) в которых родителям предоставлена информация о роли семейного воспитания в становлении личности ребенка в начальных классах.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C5C13CB-E488-4288-9B52-1706025DE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590" y="172278"/>
            <a:ext cx="3175553" cy="4234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EE91AD7-88A9-4640-9C61-95D5612186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1" y="2710070"/>
            <a:ext cx="3610387" cy="2707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5588F90-6E75-47B4-969B-7E7B5970DC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07" y="3686384"/>
            <a:ext cx="3610387" cy="2707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99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2FE84F-6F69-4CBD-8520-123D301B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74" y="108227"/>
            <a:ext cx="9420823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Тим-билдинг для родителей и обучающихся 5-х классов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«Я, ты, он, она – вместе КЛАССНАЯ семья!»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85887F7-5B0E-4530-813E-B26EA281F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3" y="1320800"/>
            <a:ext cx="3042109" cy="22815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1038A55-F59D-451E-A2E0-C6049F0284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21" y="3602382"/>
            <a:ext cx="3313779" cy="24853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ACB4938-7AE2-4F96-B17E-52023DF8AC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71" y="1212574"/>
            <a:ext cx="3042109" cy="22815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83746AE-3838-47CD-AE2E-99B503D10B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608" y="3581952"/>
            <a:ext cx="3313779" cy="248533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2EE3FB4-269E-4186-BF96-838F8E88A66E}"/>
              </a:ext>
            </a:extLst>
          </p:cNvPr>
          <p:cNvSpPr/>
          <p:nvPr/>
        </p:nvSpPr>
        <p:spPr>
          <a:xfrm>
            <a:off x="1073425" y="6175513"/>
            <a:ext cx="10776961" cy="49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формирование коммуникативной активности обучающихся 5-х классов </a:t>
            </a:r>
          </a:p>
        </p:txBody>
      </p:sp>
    </p:spTree>
    <p:extLst>
      <p:ext uri="{BB962C8B-B14F-4D97-AF65-F5344CB8AC3E}">
        <p14:creationId xmlns:p14="http://schemas.microsoft.com/office/powerpoint/2010/main" val="30253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slide.ru/images/26/32977/960/img19.jpg">
            <a:extLst>
              <a:ext uri="{FF2B5EF4-FFF2-40B4-BE49-F238E27FC236}">
                <a16:creationId xmlns:a16="http://schemas.microsoft.com/office/drawing/2014/main" xmlns="" id="{968CDC8C-DF55-4621-B35F-27119CEDE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2593" cy="498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f.ppt-online.org/files/slide/z/Z2QCYFRD3NOG1HkdnmqtaSK4hWgP5jwx7AM6uE/slide-10.jpg">
            <a:extLst>
              <a:ext uri="{FF2B5EF4-FFF2-40B4-BE49-F238E27FC236}">
                <a16:creationId xmlns:a16="http://schemas.microsoft.com/office/drawing/2014/main" xmlns="" id="{D953473B-A986-46CF-B8C3-C4C65495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07" y="1709530"/>
            <a:ext cx="6652593" cy="514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528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66264DA-2C06-461F-A87B-4FED3C81C559}"/>
              </a:ext>
            </a:extLst>
          </p:cNvPr>
          <p:cNvSpPr/>
          <p:nvPr/>
        </p:nvSpPr>
        <p:spPr>
          <a:xfrm>
            <a:off x="497217" y="630503"/>
            <a:ext cx="9247163" cy="24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9525" indent="-6350" algn="just">
              <a:lnSpc>
                <a:spcPct val="112000"/>
              </a:lnSpc>
              <a:spcAft>
                <a:spcPts val="65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		 Основной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целью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психолого-педагогической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психопрофилактических занятий в третьих классах «Я и моё будущее» является создание условий для  формирование психологического здоровья детей в соответствии с возрастными задачами развития ребенка. </a:t>
            </a:r>
          </a:p>
        </p:txBody>
      </p:sp>
      <p:pic>
        <p:nvPicPr>
          <p:cNvPr id="5" name="Picture 6" descr="C:\Users\Пользователь\Desktop\папка фото\IMG_0601.jpg">
            <a:extLst>
              <a:ext uri="{FF2B5EF4-FFF2-40B4-BE49-F238E27FC236}">
                <a16:creationId xmlns:a16="http://schemas.microsoft.com/office/drawing/2014/main" xmlns="" id="{97CA5398-178E-4A0C-B68E-1A748978F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932" y="3859769"/>
            <a:ext cx="3758228" cy="2611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1E6A157-08B1-47DC-BB83-4CA690D52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436" y="3906004"/>
            <a:ext cx="3420607" cy="2565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7218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99B5B6E-E6F4-4E1B-92EF-247C65906E22}"/>
              </a:ext>
            </a:extLst>
          </p:cNvPr>
          <p:cNvSpPr/>
          <p:nvPr/>
        </p:nvSpPr>
        <p:spPr>
          <a:xfrm>
            <a:off x="11366695" y="1"/>
            <a:ext cx="825305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уроков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D9867DB-6478-4E9B-950F-61264A97C3FF}"/>
              </a:ext>
            </a:extLst>
          </p:cNvPr>
          <p:cNvSpPr/>
          <p:nvPr/>
        </p:nvSpPr>
        <p:spPr>
          <a:xfrm>
            <a:off x="3771873" y="79494"/>
            <a:ext cx="3685736" cy="6330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раз в неделю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B9D112B-9475-4495-971E-18BEBA081F87}"/>
              </a:ext>
            </a:extLst>
          </p:cNvPr>
          <p:cNvSpPr/>
          <p:nvPr/>
        </p:nvSpPr>
        <p:spPr>
          <a:xfrm>
            <a:off x="3285204" y="775650"/>
            <a:ext cx="4628271" cy="801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вносятся в сетку расписания второй половины дня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CC466A0-FBE2-4CC7-9CBF-DBF1A31BC4D1}"/>
              </a:ext>
            </a:extLst>
          </p:cNvPr>
          <p:cNvSpPr/>
          <p:nvPr/>
        </p:nvSpPr>
        <p:spPr>
          <a:xfrm>
            <a:off x="2905634" y="1638755"/>
            <a:ext cx="5613010" cy="858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уроков -  45 минут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(урок делится пополам)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718CCE0-8699-478B-8CC9-7DEE95B03A75}"/>
              </a:ext>
            </a:extLst>
          </p:cNvPr>
          <p:cNvSpPr/>
          <p:nvPr/>
        </p:nvSpPr>
        <p:spPr>
          <a:xfrm>
            <a:off x="1782352" y="2588130"/>
            <a:ext cx="8099018" cy="23282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построения психолого-педагогического уроков: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fontAlgn="base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Ритуал приветствия</a:t>
            </a:r>
          </a:p>
          <a:p>
            <a:pPr lvl="0" fontAlgn="base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разминка (постановка проблемы)</a:t>
            </a:r>
          </a:p>
          <a:p>
            <a:pPr lvl="0" fontAlgn="base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содержание занятия </a:t>
            </a:r>
          </a:p>
          <a:p>
            <a:pPr lvl="0" fontAlgn="base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lvl="0" fontAlgn="base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Ритуал прощания.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2F0B022-628B-4087-96F6-54CEEB83638E}"/>
              </a:ext>
            </a:extLst>
          </p:cNvPr>
          <p:cNvSpPr/>
          <p:nvPr/>
        </p:nvSpPr>
        <p:spPr>
          <a:xfrm>
            <a:off x="2905634" y="5107858"/>
            <a:ext cx="5992836" cy="711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 + психология</a:t>
            </a:r>
          </a:p>
        </p:txBody>
      </p:sp>
      <p:pic>
        <p:nvPicPr>
          <p:cNvPr id="3" name="Picture 2" descr="http://uchebnik-rabochaya-tetrad.com/%D0%A7%D1%82%D0%B5%D0%BD%D0%B8%D0%B5/%D0%A3%D1%87%D0%B5%D0%B1%D0%BD%D0%B8%D0%BA%20%D0%9B%D0%B8%D1%82%D0%B5%D1%80%D0%B0%D1%82%D1%83%D1%80%D0%BD%D0%BE%D0%B5%20%D1%87%D1%82%D0%B5%D0%BD%D0%B8%D0%B5%203%20%D0%BA%D0%BB%D0%B0%D1%81%D1%81%20%D0%9A%D0%BB%D0%B8%D0%BC%D0%B0%D0%BD%D0%BE%D0%B2%D0%B0%20%D1%87%D0%B0%D1%81%D1%82%D1%8C%201/1.jpg">
            <a:extLst>
              <a:ext uri="{FF2B5EF4-FFF2-40B4-BE49-F238E27FC236}">
                <a16:creationId xmlns:a16="http://schemas.microsoft.com/office/drawing/2014/main" xmlns="" id="{C1409BA4-DE26-4FAD-9FB9-539800E34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52" y="5007578"/>
            <a:ext cx="1064776" cy="150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44DEE24-63B5-4F81-B964-EEF55FCF0F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4" y="75258"/>
            <a:ext cx="2620770" cy="1965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192A728-F3AF-4404-9A8C-8F6A9C069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2574" y="0"/>
            <a:ext cx="2831215" cy="1968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8926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vkurse.zp.ua/sites/default/files/m/psihologicheskaya-metaforicheskaya-igra-spiral-samopoznaniya2508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61" y="242668"/>
            <a:ext cx="4054456" cy="6372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://vkurse.zp.ua/sites/default/files/m/psihologicheskaya-metaforicheskaya-igra-spiral-samopoznaniya2508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48" y="242668"/>
            <a:ext cx="4149051" cy="6372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56CCACF-CD40-4923-ADD7-571739E3F65C}"/>
              </a:ext>
            </a:extLst>
          </p:cNvPr>
          <p:cNvSpPr/>
          <p:nvPr/>
        </p:nvSpPr>
        <p:spPr>
          <a:xfrm>
            <a:off x="1710131" y="-785745"/>
            <a:ext cx="3916680" cy="7231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МАОУ «Гимназия № 12»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Авторы: учитель начальных классов Савина О.А.,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педагог-психолог Гетман Н.В.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Психолого-педагогическая программа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и моё будущее»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Целевая аудитория: ученики 3-х классов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Срок реализации программы:  учебный год</a:t>
            </a:r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75D188D-A706-48FE-BCE4-5A109D41D8DA}"/>
              </a:ext>
            </a:extLst>
          </p:cNvPr>
          <p:cNvSpPr/>
          <p:nvPr/>
        </p:nvSpPr>
        <p:spPr>
          <a:xfrm>
            <a:off x="6230537" y="-1201884"/>
            <a:ext cx="3916680" cy="736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«Гимназия № 12»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Авторы: учитель начальных классов Савина О.А.,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педагог-психолог Гетман Н.В.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Психолого-педагогическая тетрадь ученика (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цы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3-го класса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и моё будущее»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Фамилия_______________________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Имя__________________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Класс__________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77C1BA6-0220-439B-A437-A5FD3310D054}"/>
              </a:ext>
            </a:extLst>
          </p:cNvPr>
          <p:cNvSpPr/>
          <p:nvPr/>
        </p:nvSpPr>
        <p:spPr>
          <a:xfrm>
            <a:off x="11333871" y="0"/>
            <a:ext cx="858129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Авторская разработка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81000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kurse.zp.ua/sites/default/files/m/psihologicheskaya-metaforicheskaya-igra-spiral-samopoznaniya25089.jpg">
            <a:extLst>
              <a:ext uri="{FF2B5EF4-FFF2-40B4-BE49-F238E27FC236}">
                <a16:creationId xmlns:a16="http://schemas.microsoft.com/office/drawing/2014/main" xmlns="" id="{011A6B0E-B8EE-45CB-9B00-078588E6245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77" y="242668"/>
            <a:ext cx="4607866" cy="6372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584516E-9055-4F20-AA36-00907E4DE823}"/>
              </a:ext>
            </a:extLst>
          </p:cNvPr>
          <p:cNvSpPr/>
          <p:nvPr/>
        </p:nvSpPr>
        <p:spPr>
          <a:xfrm>
            <a:off x="3604870" y="-777182"/>
            <a:ext cx="3916680" cy="716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МАОУ «Гимназия № 12»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Авторы: учитель начальных классов Савина О.А.,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педагог-психолог Гетман Н.В.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Психолого-педагогическая  тетрадь для родителей, учеников 3-го класса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и моё будущее»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62EAD5B-F86D-4DB9-B4C3-0ED2BFA70C3E}"/>
              </a:ext>
            </a:extLst>
          </p:cNvPr>
          <p:cNvSpPr/>
          <p:nvPr/>
        </p:nvSpPr>
        <p:spPr>
          <a:xfrm>
            <a:off x="11333871" y="0"/>
            <a:ext cx="858129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Авторская разработка</a:t>
            </a:r>
            <a:endParaRPr lang="ru-RU" sz="28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8657FFD-C864-45B8-B4B1-FE5822CF5A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43" y="242668"/>
            <a:ext cx="2709872" cy="3613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1C524F2-2F7C-4A46-B55A-BFAA7A34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90113"/>
            <a:ext cx="3358908" cy="236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795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F7258EE-3BCB-4835-A491-E9BD41C57BA2}"/>
              </a:ext>
            </a:extLst>
          </p:cNvPr>
          <p:cNvSpPr/>
          <p:nvPr/>
        </p:nvSpPr>
        <p:spPr>
          <a:xfrm>
            <a:off x="212035" y="210026"/>
            <a:ext cx="10994149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Open Sans"/>
              </a:rPr>
              <a:t>	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Всестороннее развитие личности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является объектом изучения и формирования различных научных дисциплин: педагогика, лингвистика, психология  и т.д. В условиях общеобразовательной школы над ее формированием работает прежде всего учитель. В том случае, если у ребенка уже в начальной школе возникают трудности  в обучении, общении и самореализации , становится актуальна совместная работа учители, психолога и родителя. </a:t>
            </a:r>
          </a:p>
          <a:p>
            <a:pPr algn="ctr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Совместная деятельность педагогов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 фундамент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полноценного и эффективного общения детей и друг с другом, и с взрослыми, активной и успешной учебной деятельности обучающихся в области познания и реализации потенциальных возможностей.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dirty="0"/>
          </a:p>
        </p:txBody>
      </p:sp>
      <p:pic>
        <p:nvPicPr>
          <p:cNvPr id="3" name="Picture 4" descr="C:\Users\Пользователь\Desktop\логопед фотки\IMG_0574.jpg">
            <a:extLst>
              <a:ext uri="{FF2B5EF4-FFF2-40B4-BE49-F238E27FC236}">
                <a16:creationId xmlns:a16="http://schemas.microsoft.com/office/drawing/2014/main" xmlns="" id="{EC05B61F-9D93-4A88-8A83-EBECB5AB5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6364" y="2530075"/>
            <a:ext cx="2873448" cy="1987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6122A2-60A4-4B79-A342-7BD5BD9EF1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98" y="2530075"/>
            <a:ext cx="2650257" cy="1987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15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EEF9AD5-D57B-4723-8CE6-A1AF4549F18F}"/>
              </a:ext>
            </a:extLst>
          </p:cNvPr>
          <p:cNvSpPr/>
          <p:nvPr/>
        </p:nvSpPr>
        <p:spPr>
          <a:xfrm>
            <a:off x="371060" y="134471"/>
            <a:ext cx="87729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Очевидно,  что  взаимодействие 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  и  родителей  строится  с  различной  степе­нью  успешности.  Причины  проблем  во 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взаимоотно-шениях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тоже  разнообразны.  И  они  связаны  не  толь-ко  с  собственным  школьным  опытом  родителей  и 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перено­сом  их  эмоционального  состояния  на  ситуа­цию  в  школе  у  ребенка,  но  и  личностной  зрелостью взрослых. 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1.maminklub.lv/cache/9f/0f/9f0f92872bd78f1a94befd034c533a6d.jpg">
            <a:extLst>
              <a:ext uri="{FF2B5EF4-FFF2-40B4-BE49-F238E27FC236}">
                <a16:creationId xmlns:a16="http://schemas.microsoft.com/office/drawing/2014/main" xmlns="" id="{F4AAF92A-B630-4E23-A10B-DF35A58EC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22203"/>
            <a:ext cx="4465983" cy="27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2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A37B0F-6631-46D8-99FB-B89A4BE6E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921170" cy="662609"/>
          </a:xfrm>
        </p:spPr>
        <p:txBody>
          <a:bodyPr/>
          <a:lstStyle/>
          <a:p>
            <a:r>
              <a:rPr lang="ru-RU" dirty="0"/>
              <a:t>Типы родителей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62CE0C7-5583-45D1-8261-0926E69FB279}"/>
              </a:ext>
            </a:extLst>
          </p:cNvPr>
          <p:cNvSpPr/>
          <p:nvPr/>
        </p:nvSpPr>
        <p:spPr>
          <a:xfrm>
            <a:off x="291548" y="980660"/>
            <a:ext cx="5022574" cy="1656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  родители,  у  которых  ведущей  стратегия  является психологическая  потребность  в 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бе-зопасности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5CA559C-4290-4329-8FDA-5E29DF38B1CB}"/>
              </a:ext>
            </a:extLst>
          </p:cNvPr>
          <p:cNvSpPr/>
          <p:nvPr/>
        </p:nvSpPr>
        <p:spPr>
          <a:xfrm>
            <a:off x="6453809" y="980660"/>
            <a:ext cx="5261113" cy="1656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  чьей  ведущей  личностной  потребностью  является  потребность  в  контроле  и  власти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D92BAF36-598D-4155-B5D6-2E3D2CA3358A}"/>
              </a:ext>
            </a:extLst>
          </p:cNvPr>
          <p:cNvCxnSpPr/>
          <p:nvPr/>
        </p:nvCxnSpPr>
        <p:spPr>
          <a:xfrm>
            <a:off x="2802835" y="2809461"/>
            <a:ext cx="0" cy="6195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D020661-8828-4165-899A-6A4D4A5D958A}"/>
              </a:ext>
            </a:extLst>
          </p:cNvPr>
          <p:cNvSpPr/>
          <p:nvPr/>
        </p:nvSpPr>
        <p:spPr>
          <a:xfrm>
            <a:off x="291547" y="3843130"/>
            <a:ext cx="5526151" cy="28889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  специалист  для  них 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бесс-порный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авторитет,  они  доверяют  со-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и  рекомендациям,  пытаются  им  следовать,  но,  не  доверяя  себе, 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испы-тывают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постоянные  сомнения  и 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тре-вогу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и 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нуждаются  в 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пос-тоянной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поддержке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4817537E-B732-4A16-A31E-C81483AA51DA}"/>
              </a:ext>
            </a:extLst>
          </p:cNvPr>
          <p:cNvCxnSpPr/>
          <p:nvPr/>
        </p:nvCxnSpPr>
        <p:spPr>
          <a:xfrm>
            <a:off x="9263269" y="2809460"/>
            <a:ext cx="0" cy="6195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1EB1BE1-61F7-44FC-B2F8-B44827F51118}"/>
              </a:ext>
            </a:extLst>
          </p:cNvPr>
          <p:cNvSpPr/>
          <p:nvPr/>
        </p:nvSpPr>
        <p:spPr>
          <a:xfrm>
            <a:off x="6096000" y="3843130"/>
            <a:ext cx="5936971" cy="28889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 необходимо дать им «поле» для контроля, стараться держать их в курсе всего происходящего с их ребёнком – хвалить.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  их поведения  направлен  на  избегание  неуспеха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A37B0F-6631-46D8-99FB-B89A4BE6E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921170" cy="662609"/>
          </a:xfrm>
        </p:spPr>
        <p:txBody>
          <a:bodyPr/>
          <a:lstStyle/>
          <a:p>
            <a:r>
              <a:rPr lang="ru-RU" dirty="0"/>
              <a:t>Типы родителей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62CE0C7-5583-45D1-8261-0926E69FB279}"/>
              </a:ext>
            </a:extLst>
          </p:cNvPr>
          <p:cNvSpPr/>
          <p:nvPr/>
        </p:nvSpPr>
        <p:spPr>
          <a:xfrm>
            <a:off x="291548" y="980660"/>
            <a:ext cx="5022574" cy="1656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которых отличает  пассивное  отношение  к 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происходящему  в  школе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5CA559C-4290-4329-8FDA-5E29DF38B1CB}"/>
              </a:ext>
            </a:extLst>
          </p:cNvPr>
          <p:cNvSpPr/>
          <p:nvPr/>
        </p:nvSpPr>
        <p:spPr>
          <a:xfrm>
            <a:off x="6453809" y="318052"/>
            <a:ext cx="5261113" cy="2319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Есть,  конечно,  и  родители  —  отрада  для  специалистов  школы  и  самих  детей.  Это,  по  выражению  Д. 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Винникота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 «обычные  преданные 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родители»,  личностно  зрелые, 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«взрослые»  родители. 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D92BAF36-598D-4155-B5D6-2E3D2CA3358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802835" y="2637182"/>
            <a:ext cx="0" cy="4903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D020661-8828-4165-899A-6A4D4A5D958A}"/>
              </a:ext>
            </a:extLst>
          </p:cNvPr>
          <p:cNvSpPr/>
          <p:nvPr/>
        </p:nvSpPr>
        <p:spPr>
          <a:xfrm>
            <a:off x="291548" y="2988198"/>
            <a:ext cx="5950226" cy="35807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относиться  к  ним  с  эмпатией,  эти  родители  расскажут  о  своих  проблемах  и  трудностях,  пообещают  выполнить  все  рекомендации,  веря  в  данную  минуту  тому,  что  говорят,  скажут  все,  что  от  них  хотят  услышать.  Они  обычно  очень  благодарны  за  участие  в  их  проблемах,  могут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минуту  воодушевиться,  заразиться,  вдохновиться  вашей 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4817537E-B732-4A16-A31E-C81483AA51DA}"/>
              </a:ext>
            </a:extLst>
          </p:cNvPr>
          <p:cNvCxnSpPr>
            <a:cxnSpLocks/>
          </p:cNvCxnSpPr>
          <p:nvPr/>
        </p:nvCxnSpPr>
        <p:spPr>
          <a:xfrm flipH="1">
            <a:off x="9263268" y="2809460"/>
            <a:ext cx="1" cy="3180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1EB1BE1-61F7-44FC-B2F8-B44827F51118}"/>
              </a:ext>
            </a:extLst>
          </p:cNvPr>
          <p:cNvSpPr/>
          <p:nvPr/>
        </p:nvSpPr>
        <p:spPr>
          <a:xfrm>
            <a:off x="6453809" y="2809461"/>
            <a:ext cx="5632170" cy="39226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  родители  ищут  контакта  с  думающими учителями. Педагогу лучше дать поддержку в виде мудрого совета, порекомендовать специалиста или книгу. Выпив  валерьянки  или  почитав  умную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а  иногда  и  дойдя  до  специалистов  психологического  сопровождения эти родители быстро «возвращаются в строй» (не редко со словами благодарности)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80CDAAB-95D0-4759-BF16-33A4F99129C4}"/>
              </a:ext>
            </a:extLst>
          </p:cNvPr>
          <p:cNvSpPr/>
          <p:nvPr/>
        </p:nvSpPr>
        <p:spPr>
          <a:xfrm>
            <a:off x="1012962" y="320457"/>
            <a:ext cx="85675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– форма педагогического просвещения, предусматривающая расширение, углубление и закрепление знаний о воспитании детей. Конференции могут быть научно-практическими, теоретическими, читательскими, по обмену опытом, конференции матерей, конференции отцов. Конференции предусматривают активное участие родителей. </a:t>
            </a:r>
          </a:p>
        </p:txBody>
      </p:sp>
      <p:pic>
        <p:nvPicPr>
          <p:cNvPr id="2050" name="Picture 2" descr="https://ponedelnikmag.com/users/3551/113.jpg">
            <a:extLst>
              <a:ext uri="{FF2B5EF4-FFF2-40B4-BE49-F238E27FC236}">
                <a16:creationId xmlns:a16="http://schemas.microsoft.com/office/drawing/2014/main" xmlns="" id="{40BF754B-389E-494B-B308-9A161B640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08" y="3773664"/>
            <a:ext cx="4868517" cy="242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4.bp.blogspot.com/-MU-WiNZZSOk/WkpCY0l0JrI/AAAAAAAAIN0/4DHQI1SEuQgwggqezrPqkXxz92WXGYoeQCLcBGAs/s1600/dreamstime_s_23779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659" y="3210678"/>
            <a:ext cx="2259745" cy="23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04532" y="5511359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должна стать наукой для всех: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для учителей, и для родителей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3362169" y="4130156"/>
            <a:ext cx="760490" cy="756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005040" y="3238466"/>
            <a:ext cx="1955549" cy="579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42970" y="3263897"/>
            <a:ext cx="1955549" cy="579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6544474" y="4051243"/>
            <a:ext cx="796993" cy="672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 rot="17917783">
            <a:off x="3473796" y="1373727"/>
            <a:ext cx="5155646" cy="6269525"/>
          </a:xfrm>
          <a:prstGeom prst="arc">
            <a:avLst>
              <a:gd name="adj1" fmla="val 15894627"/>
              <a:gd name="adj2" fmla="val 1694295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8764" y="1720133"/>
            <a:ext cx="2879002" cy="815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к личности ребенка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53734" y="539600"/>
            <a:ext cx="6366094" cy="75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понимание актуального  уровня развития ребенка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74241" y="1605638"/>
            <a:ext cx="3728048" cy="1044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Равная включенность в процесс обучения и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36262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-158262"/>
            <a:ext cx="12192000" cy="71745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F9EB15E-9F54-47EF-AF7D-2A5856A6B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03" y="-30998"/>
            <a:ext cx="2061749" cy="185281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0C04DE6-3926-49E1-AC7E-15C6670942CD}"/>
              </a:ext>
            </a:extLst>
          </p:cNvPr>
          <p:cNvSpPr/>
          <p:nvPr/>
        </p:nvSpPr>
        <p:spPr>
          <a:xfrm rot="16200000">
            <a:off x="-3094349" y="2936087"/>
            <a:ext cx="7174524" cy="9858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Психолого-педагогический проект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 успешный ученик»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AE3597F-B00D-4A69-B899-CF2654CF8A55}"/>
              </a:ext>
            </a:extLst>
          </p:cNvPr>
          <p:cNvSpPr/>
          <p:nvPr/>
        </p:nvSpPr>
        <p:spPr>
          <a:xfrm>
            <a:off x="2113610" y="566795"/>
            <a:ext cx="2613373" cy="5579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467743C-5502-4F63-95D2-159E36955049}"/>
              </a:ext>
            </a:extLst>
          </p:cNvPr>
          <p:cNvSpPr/>
          <p:nvPr/>
        </p:nvSpPr>
        <p:spPr>
          <a:xfrm>
            <a:off x="4805055" y="-89939"/>
            <a:ext cx="6916840" cy="4532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баркемпы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одаренных детей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DFA12D9-9439-4A1B-BC32-517FFD9EE1D3}"/>
              </a:ext>
            </a:extLst>
          </p:cNvPr>
          <p:cNvSpPr/>
          <p:nvPr/>
        </p:nvSpPr>
        <p:spPr>
          <a:xfrm>
            <a:off x="4805056" y="439183"/>
            <a:ext cx="6916840" cy="557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недели (тренинги с участием родителей)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CC0702F-57E1-4D4B-89AD-DF8D0320308A}"/>
              </a:ext>
            </a:extLst>
          </p:cNvPr>
          <p:cNvSpPr/>
          <p:nvPr/>
        </p:nvSpPr>
        <p:spPr>
          <a:xfrm>
            <a:off x="4825720" y="1086486"/>
            <a:ext cx="6916840" cy="557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Психолого-логопедические, психолого-педагогические уроки  (совместно с родителями)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B1E687C-CD2B-4878-A8A1-F6BEB48C3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84" y="2230663"/>
            <a:ext cx="842385" cy="230332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A8B4189-91EA-4B62-AED8-4C11754189F3}"/>
              </a:ext>
            </a:extLst>
          </p:cNvPr>
          <p:cNvSpPr/>
          <p:nvPr/>
        </p:nvSpPr>
        <p:spPr>
          <a:xfrm>
            <a:off x="2087774" y="2991768"/>
            <a:ext cx="2613373" cy="5579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3591430-D6F3-4BA1-9F21-A7BFAF540EAF}"/>
              </a:ext>
            </a:extLst>
          </p:cNvPr>
          <p:cNvSpPr/>
          <p:nvPr/>
        </p:nvSpPr>
        <p:spPr>
          <a:xfrm>
            <a:off x="4825720" y="1821818"/>
            <a:ext cx="6916840" cy="557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для мам «Между нами девочками»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335AF84-A288-48AA-BF2F-2EC419843994}"/>
              </a:ext>
            </a:extLst>
          </p:cNvPr>
          <p:cNvSpPr/>
          <p:nvPr/>
        </p:nvSpPr>
        <p:spPr>
          <a:xfrm>
            <a:off x="4805056" y="2532774"/>
            <a:ext cx="6916839" cy="5846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для пап  «Мужской разговор о главном»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E5D4045-7843-458C-82A2-A940CA1FD635}"/>
              </a:ext>
            </a:extLst>
          </p:cNvPr>
          <p:cNvSpPr/>
          <p:nvPr/>
        </p:nvSpPr>
        <p:spPr>
          <a:xfrm>
            <a:off x="4805056" y="3289356"/>
            <a:ext cx="6937504" cy="557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кафе «Как общаться с ребенком?»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16F89C2-03E1-4FD5-97CB-57039C4F2632}"/>
              </a:ext>
            </a:extLst>
          </p:cNvPr>
          <p:cNvSpPr/>
          <p:nvPr/>
        </p:nvSpPr>
        <p:spPr>
          <a:xfrm>
            <a:off x="4794724" y="4027051"/>
            <a:ext cx="6958167" cy="10774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КВЕСТЫ для детей и родителей «Мои ресурсные возможности» (первичная профилактика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поведения)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C13F22E-C267-4CFC-B9FA-AE36EC7A87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84" y="5306785"/>
            <a:ext cx="842385" cy="1523033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DF93DAB-4422-4162-9AF7-5AA43169D220}"/>
              </a:ext>
            </a:extLst>
          </p:cNvPr>
          <p:cNvSpPr/>
          <p:nvPr/>
        </p:nvSpPr>
        <p:spPr>
          <a:xfrm>
            <a:off x="2113611" y="5859817"/>
            <a:ext cx="2492536" cy="5579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FA11224A-2059-4E13-B5E7-AB7724699659}"/>
              </a:ext>
            </a:extLst>
          </p:cNvPr>
          <p:cNvSpPr/>
          <p:nvPr/>
        </p:nvSpPr>
        <p:spPr>
          <a:xfrm>
            <a:off x="4805055" y="5244289"/>
            <a:ext cx="6958167" cy="5854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микрофон – диалог между педагогами разных звеньев школы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C04EDF5-33F9-4DEC-BD0D-20018E4A4AF4}"/>
              </a:ext>
            </a:extLst>
          </p:cNvPr>
          <p:cNvSpPr/>
          <p:nvPr/>
        </p:nvSpPr>
        <p:spPr>
          <a:xfrm>
            <a:off x="4825720" y="5968390"/>
            <a:ext cx="6958167" cy="4155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молодого педагога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AA897E9F-A019-4512-9D53-34CC914872DD}"/>
              </a:ext>
            </a:extLst>
          </p:cNvPr>
          <p:cNvSpPr/>
          <p:nvPr/>
        </p:nvSpPr>
        <p:spPr>
          <a:xfrm>
            <a:off x="4825720" y="6452151"/>
            <a:ext cx="6958167" cy="4250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для педагогов </a:t>
            </a:r>
          </a:p>
        </p:txBody>
      </p:sp>
    </p:spTree>
    <p:extLst>
      <p:ext uri="{BB962C8B-B14F-4D97-AF65-F5344CB8AC3E}">
        <p14:creationId xmlns:p14="http://schemas.microsoft.com/office/powerpoint/2010/main" val="23005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7837CF-26E4-4D1A-A8A5-BE0C866E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316" y="-94634"/>
            <a:ext cx="8596668" cy="101772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для пап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«Мужской разговор о главном»</a:t>
            </a:r>
          </a:p>
        </p:txBody>
      </p:sp>
      <p:pic>
        <p:nvPicPr>
          <p:cNvPr id="4" name="Рисунок 3" descr="E:\фильм с конференций\IMG_3858.JPG">
            <a:extLst>
              <a:ext uri="{FF2B5EF4-FFF2-40B4-BE49-F238E27FC236}">
                <a16:creationId xmlns:a16="http://schemas.microsoft.com/office/drawing/2014/main" xmlns="" id="{BE9F08EE-6515-45D8-A1A5-EAB8614F66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7" y="2275152"/>
            <a:ext cx="4191890" cy="3143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3C4BBAB-2550-451A-8EAD-ACA993C550FF}"/>
              </a:ext>
            </a:extLst>
          </p:cNvPr>
          <p:cNvSpPr/>
          <p:nvPr/>
        </p:nvSpPr>
        <p:spPr>
          <a:xfrm>
            <a:off x="3287345" y="1444155"/>
            <a:ext cx="5088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Цель конференции - актуализация роли папы в воспитании детей</a:t>
            </a:r>
            <a:endParaRPr lang="ru-RU" sz="2400" dirty="0"/>
          </a:p>
        </p:txBody>
      </p:sp>
      <p:pic>
        <p:nvPicPr>
          <p:cNvPr id="1026" name="Picture 2" descr="http://school99-chel.ru/sites/default/files/img/2013_2014/vstrecha_otzov/P1040045.JPG">
            <a:extLst>
              <a:ext uri="{FF2B5EF4-FFF2-40B4-BE49-F238E27FC236}">
                <a16:creationId xmlns:a16="http://schemas.microsoft.com/office/drawing/2014/main" xmlns="" id="{66CCCFD1-A4BC-4B10-9181-3E7A558EC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71" y="2382237"/>
            <a:ext cx="4191891" cy="314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3FCFA57-EFD5-40E8-BCEB-2142E7B8525B}"/>
              </a:ext>
            </a:extLst>
          </p:cNvPr>
          <p:cNvSpPr/>
          <p:nvPr/>
        </p:nvSpPr>
        <p:spPr>
          <a:xfrm>
            <a:off x="0" y="6012294"/>
            <a:ext cx="11992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Мероприятие проходило в формате мастер-класса, где папы самостоятельно искали ответы на проблемные вопросы и в процессе диалога обменивались личным опытом.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72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E09F60-8546-408A-9DB2-34613CF3B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801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для мам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«Между нами девочками»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5E4C64-4F98-4D81-9EBE-D603A92C80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9" y="2392785"/>
            <a:ext cx="4694024" cy="31293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96AB8B7-58FA-4990-893F-4AB48F7B3C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78" y="2357600"/>
            <a:ext cx="4834152" cy="322276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B585859-C3DD-4BEF-A969-EEAEF30D919C}"/>
              </a:ext>
            </a:extLst>
          </p:cNvPr>
          <p:cNvSpPr/>
          <p:nvPr/>
        </p:nvSpPr>
        <p:spPr>
          <a:xfrm>
            <a:off x="-1" y="5683683"/>
            <a:ext cx="12027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Конференция прошла в интерактивной форме. В своих выступлениях мамы говорили о значении их роли не только в воспитании детей, но и поддержании комфорта в семье и создании развивающих условий для всех ее членов.</a:t>
            </a:r>
            <a:endParaRPr lang="ru-RU" sz="2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18C547B-5C87-4AF7-96D9-9A4EFA16A49E}"/>
              </a:ext>
            </a:extLst>
          </p:cNvPr>
          <p:cNvSpPr/>
          <p:nvPr/>
        </p:nvSpPr>
        <p:spPr>
          <a:xfrm>
            <a:off x="2568248" y="1094632"/>
            <a:ext cx="6629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Цель конференции - актуализация роли мамы в формировании успешности  детей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29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3862</TotalTime>
  <Words>472</Words>
  <Application>Microsoft Office PowerPoint</Application>
  <PresentationFormat>Произвольный</PresentationFormat>
  <Paragraphs>163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Презентация PowerPoint</vt:lpstr>
      <vt:lpstr>Презентация PowerPoint</vt:lpstr>
      <vt:lpstr>Типы родителей</vt:lpstr>
      <vt:lpstr>Типы родителей</vt:lpstr>
      <vt:lpstr>Презентация PowerPoint</vt:lpstr>
      <vt:lpstr>Презентация PowerPoint</vt:lpstr>
      <vt:lpstr>Презентация PowerPoint</vt:lpstr>
      <vt:lpstr>Конференция для пап  «Мужской разговор о главном»</vt:lpstr>
      <vt:lpstr>Конференция для мам  «Между нами девочками»</vt:lpstr>
      <vt:lpstr>Семейное кафе  «Как общаться с ребенком»</vt:lpstr>
      <vt:lpstr>По итогам данных мероприятий в гимназии вышли журналы «ПРО школу» (выпуск №4,5,6) в которых родителям предоставлена информация о роли семейного воспитания в становлении личности ребенка в начальных классах. </vt:lpstr>
      <vt:lpstr>Тим-билдинг для родителей и обучающихся 5-х классов  «Я, ты, он, она – вместе КЛАССНАЯ семья!»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Образовательное Учреждение «Гимназия№12»</dc:title>
  <dc:creator>НАТАЛЬЯ</dc:creator>
  <cp:lastModifiedBy>user</cp:lastModifiedBy>
  <cp:revision>175</cp:revision>
  <dcterms:created xsi:type="dcterms:W3CDTF">2017-10-12T16:36:55Z</dcterms:created>
  <dcterms:modified xsi:type="dcterms:W3CDTF">2019-04-11T09:12:10Z</dcterms:modified>
</cp:coreProperties>
</file>