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notesMasterIdLst>
    <p:notesMasterId r:id="rId26"/>
  </p:notesMasterIdLst>
  <p:sldIdLst>
    <p:sldId id="256" r:id="rId4"/>
    <p:sldId id="265" r:id="rId5"/>
    <p:sldId id="281" r:id="rId6"/>
    <p:sldId id="287" r:id="rId7"/>
    <p:sldId id="267" r:id="rId8"/>
    <p:sldId id="262" r:id="rId9"/>
    <p:sldId id="288" r:id="rId10"/>
    <p:sldId id="268" r:id="rId11"/>
    <p:sldId id="289" r:id="rId12"/>
    <p:sldId id="290" r:id="rId13"/>
    <p:sldId id="298" r:id="rId14"/>
    <p:sldId id="291" r:id="rId15"/>
    <p:sldId id="292" r:id="rId16"/>
    <p:sldId id="293" r:id="rId17"/>
    <p:sldId id="294" r:id="rId18"/>
    <p:sldId id="295" r:id="rId19"/>
    <p:sldId id="296" r:id="rId20"/>
    <p:sldId id="269" r:id="rId21"/>
    <p:sldId id="270" r:id="rId22"/>
    <p:sldId id="274" r:id="rId23"/>
    <p:sldId id="275" r:id="rId24"/>
    <p:sldId id="280" r:id="rId2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ru-RU" sz="1400" dirty="0"/>
          </a:p>
        </c:rich>
      </c:tx>
      <c:layout>
        <c:manualLayout>
          <c:xMode val="edge"/>
          <c:yMode val="edge"/>
          <c:x val="0.10448077485404134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2257630595352812"/>
          <c:w val="1"/>
          <c:h val="0.77742369404647194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-4.7356112449414144E-2"/>
                  <c:y val="-7.2577256514264388E-2"/>
                </c:manualLayout>
              </c:layout>
              <c:tx>
                <c:rich>
                  <a:bodyPr/>
                  <a:lstStyle/>
                  <a:p>
                    <a:r>
                      <a:rPr lang="ru-RU" sz="800"/>
                      <a:t>22</a:t>
                    </a:r>
                  </a:p>
                  <a:p>
                    <a:r>
                      <a:rPr lang="ru-RU" sz="800" baseline="0"/>
                      <a:t> Районый </a:t>
                    </a:r>
                  </a:p>
                  <a:p>
                    <a:r>
                      <a:rPr lang="ru-RU" sz="800" baseline="0"/>
                      <a:t> уровень</a:t>
                    </a:r>
                    <a:endParaRPr lang="en-US" sz="80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1363319311113508"/>
                  <c:y val="-5.3584665553169493E-2"/>
                </c:manualLayout>
              </c:layout>
              <c:tx>
                <c:rich>
                  <a:bodyPr/>
                  <a:lstStyle/>
                  <a:p>
                    <a:r>
                      <a:rPr lang="ru-RU" sz="800"/>
                      <a:t>21</a:t>
                    </a:r>
                    <a:r>
                      <a:rPr lang="ru-RU" sz="800" baseline="0"/>
                      <a:t> Городской</a:t>
                    </a:r>
                  </a:p>
                  <a:p>
                    <a:r>
                      <a:rPr lang="ru-RU" sz="800" baseline="0"/>
                      <a:t> уровень</a:t>
                    </a:r>
                    <a:endParaRPr lang="en-US" sz="80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5.149285984593397E-4"/>
                  <c:y val="-0.1366554990561385"/>
                </c:manualLayout>
              </c:layout>
              <c:tx>
                <c:rich>
                  <a:bodyPr/>
                  <a:lstStyle/>
                  <a:p>
                    <a:r>
                      <a:rPr lang="ru-RU" sz="800"/>
                      <a:t>6</a:t>
                    </a:r>
                    <a:r>
                      <a:rPr lang="ru-RU"/>
                      <a:t>   </a:t>
                    </a:r>
                  </a:p>
                  <a:p>
                    <a:r>
                      <a:rPr lang="ru-RU"/>
                      <a:t> </a:t>
                    </a:r>
                    <a:r>
                      <a:rPr lang="ru-RU" baseline="0"/>
                      <a:t> </a:t>
                    </a:r>
                    <a:r>
                      <a:rPr lang="ru-RU" sz="800" baseline="0"/>
                      <a:t>О</a:t>
                    </a:r>
                    <a:r>
                      <a:rPr lang="ru-RU" sz="800"/>
                      <a:t>бластной </a:t>
                    </a:r>
                  </a:p>
                  <a:p>
                    <a:r>
                      <a:rPr lang="ru-RU" sz="800"/>
                      <a:t>и региональный</a:t>
                    </a:r>
                    <a:r>
                      <a:rPr lang="ru-RU" sz="800" baseline="0"/>
                      <a:t> </a:t>
                    </a:r>
                  </a:p>
                  <a:p>
                    <a:r>
                      <a:rPr lang="ru-RU" sz="800" baseline="0"/>
                      <a:t>уровень</a:t>
                    </a:r>
                    <a:endParaRPr lang="en-US" sz="80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6.2381105704626322E-2"/>
                  <c:y val="-9.7118302976706747E-2"/>
                </c:manualLayout>
              </c:layout>
              <c:tx>
                <c:rich>
                  <a:bodyPr/>
                  <a:lstStyle/>
                  <a:p>
                    <a:r>
                      <a:rPr lang="ru-RU" sz="800"/>
                      <a:t>5</a:t>
                    </a:r>
                    <a:r>
                      <a:rPr lang="ru-RU" sz="800" baseline="0"/>
                      <a:t> Международный </a:t>
                    </a:r>
                  </a:p>
                  <a:p>
                    <a:r>
                      <a:rPr lang="ru-RU" sz="800" baseline="0"/>
                      <a:t>уровень</a:t>
                    </a:r>
                    <a:endParaRPr lang="en-US" sz="80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9.702864693550281E-2"/>
                  <c:y val="-1.1950363655946894E-2"/>
                </c:manualLayout>
              </c:layout>
              <c:tx>
                <c:rich>
                  <a:bodyPr/>
                  <a:lstStyle/>
                  <a:p>
                    <a:r>
                      <a:rPr lang="ru-RU" sz="800"/>
                      <a:t>4</a:t>
                    </a:r>
                    <a:r>
                      <a:rPr lang="ru-RU" sz="800" baseline="0"/>
                      <a:t> Всероссийский </a:t>
                    </a:r>
                  </a:p>
                  <a:p>
                    <a:r>
                      <a:rPr lang="ru-RU" sz="800" baseline="0"/>
                      <a:t>уровень</a:t>
                    </a:r>
                  </a:p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val>
            <c:numRef>
              <c:f>Лист1!$A$1:$E$1</c:f>
              <c:numCache>
                <c:formatCode>General</c:formatCode>
                <c:ptCount val="5"/>
                <c:pt idx="0">
                  <c:v>22</c:v>
                </c:pt>
                <c:pt idx="1">
                  <c:v>21</c:v>
                </c:pt>
                <c:pt idx="2">
                  <c:v>6</c:v>
                </c:pt>
                <c:pt idx="3">
                  <c:v>5</c:v>
                </c:pt>
                <c:pt idx="4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B1399-9ABD-402A-859E-7511F3F83C41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6FACA-C871-4FF8-83A0-ACC6B8788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292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6FACA-C871-4FF8-83A0-ACC6B8788B2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735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6FACA-C871-4FF8-83A0-ACC6B8788B2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718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6FACA-C871-4FF8-83A0-ACC6B8788B2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735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6FACA-C871-4FF8-83A0-ACC6B8788B29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7353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6FACA-C871-4FF8-83A0-ACC6B8788B29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7187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6FACA-C871-4FF8-83A0-ACC6B8788B29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7187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6FACA-C871-4FF8-83A0-ACC6B8788B29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718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6FACA-C871-4FF8-83A0-ACC6B8788B29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718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6FACA-C871-4FF8-83A0-ACC6B8788B2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175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6FACA-C871-4FF8-83A0-ACC6B8788B2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718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6FACA-C871-4FF8-83A0-ACC6B8788B2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718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6FACA-C871-4FF8-83A0-ACC6B8788B2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718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6FACA-C871-4FF8-83A0-ACC6B8788B2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718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6FACA-C871-4FF8-83A0-ACC6B8788B2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718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6FACA-C871-4FF8-83A0-ACC6B8788B2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718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0150"/>
            <a:ext cx="7772400" cy="1335081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1"/>
            <a:ext cx="6400800" cy="11049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85850"/>
            <a:ext cx="2057400" cy="3365500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85850"/>
            <a:ext cx="6019800" cy="3365501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0150"/>
            <a:ext cx="7772400" cy="1335081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1"/>
            <a:ext cx="6400800" cy="11049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28.12.2018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876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28.12.2018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239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3552444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3152694"/>
            <a:ext cx="2876429" cy="535520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3056467"/>
            <a:ext cx="5544515" cy="637604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3065672"/>
            <a:ext cx="5467980" cy="580704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3055631"/>
            <a:ext cx="3308000" cy="488662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3043916"/>
            <a:ext cx="8723376" cy="997406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1847670"/>
            <a:ext cx="7772400" cy="1143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078086"/>
            <a:ext cx="6417734" cy="70485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28.12.2018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447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28.12.2018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009394"/>
            <a:ext cx="3822192" cy="25854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09394"/>
            <a:ext cx="3822192" cy="25854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1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2571751"/>
            <a:ext cx="3820055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1751"/>
            <a:ext cx="3822192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28.12.2018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4315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28.12.2018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5848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7406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28.12.2018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797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28.12.2018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686050"/>
            <a:ext cx="3352800" cy="142875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714500"/>
            <a:ext cx="3352800" cy="939546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371600"/>
            <a:ext cx="3904076" cy="28575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157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254000"/>
            <a:ext cx="3812645" cy="1822451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089150"/>
            <a:ext cx="3818467" cy="18161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28.12.2018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028700"/>
            <a:ext cx="3566160" cy="219456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0479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28.12.2018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8440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28.12.2018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85850"/>
            <a:ext cx="2057400" cy="3365500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85850"/>
            <a:ext cx="6019800" cy="3365501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0769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0150"/>
            <a:ext cx="7772400" cy="1335081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1"/>
            <a:ext cx="6400800" cy="11049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28.12.2018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488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28.12.2018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550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3552444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3152694"/>
            <a:ext cx="2876429" cy="535520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3056467"/>
            <a:ext cx="5544515" cy="637604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3065672"/>
            <a:ext cx="5467980" cy="580704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3055631"/>
            <a:ext cx="3308000" cy="488662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3043916"/>
            <a:ext cx="8723376" cy="997406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1847670"/>
            <a:ext cx="7772400" cy="1143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078086"/>
            <a:ext cx="6417734" cy="70485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28.12.2018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7213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28.12.2018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009394"/>
            <a:ext cx="3822192" cy="25854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09394"/>
            <a:ext cx="3822192" cy="25854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848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2571751"/>
            <a:ext cx="3820055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1751"/>
            <a:ext cx="3822192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28.12.2018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6446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28.12.2018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4972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7406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28.12.2018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585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3552444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3152694"/>
            <a:ext cx="2876429" cy="535520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3056467"/>
            <a:ext cx="5544515" cy="637604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3065672"/>
            <a:ext cx="5467980" cy="580704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3055631"/>
            <a:ext cx="3308000" cy="488662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3043916"/>
            <a:ext cx="8723376" cy="997406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1847670"/>
            <a:ext cx="7772400" cy="1143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078086"/>
            <a:ext cx="6417734" cy="70485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28.12.2018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686050"/>
            <a:ext cx="3352800" cy="142875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714500"/>
            <a:ext cx="3352800" cy="939546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371600"/>
            <a:ext cx="3904076" cy="28575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1593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254000"/>
            <a:ext cx="3812645" cy="1822451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089150"/>
            <a:ext cx="3818467" cy="18161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28.12.2018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028700"/>
            <a:ext cx="3566160" cy="219456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7288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28.12.2018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478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28.12.2018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85850"/>
            <a:ext cx="2057400" cy="3365500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85850"/>
            <a:ext cx="6019800" cy="3365501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284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009394"/>
            <a:ext cx="3822192" cy="25854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09394"/>
            <a:ext cx="3822192" cy="25854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2571751"/>
            <a:ext cx="3820055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1751"/>
            <a:ext cx="3822192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7406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686050"/>
            <a:ext cx="3352800" cy="142875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714500"/>
            <a:ext cx="3352800" cy="939546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371600"/>
            <a:ext cx="3904076" cy="28575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254000"/>
            <a:ext cx="3812645" cy="1822451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089150"/>
            <a:ext cx="3818467" cy="18161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028700"/>
            <a:ext cx="3566160" cy="219456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185166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259572"/>
            <a:ext cx="8723376" cy="997406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939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4687623"/>
            <a:ext cx="378669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4687623"/>
            <a:ext cx="378669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4687623"/>
            <a:ext cx="116182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006600"/>
            <a:ext cx="7408333" cy="2588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185166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259572"/>
            <a:ext cx="8723376" cy="997406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939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4687623"/>
            <a:ext cx="378669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28.12.2018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4687623"/>
            <a:ext cx="378669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4687623"/>
            <a:ext cx="116182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006600"/>
            <a:ext cx="7408333" cy="2588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414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185166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259572"/>
            <a:ext cx="8723376" cy="997406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939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4687623"/>
            <a:ext cx="378669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28.12.2018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4687623"/>
            <a:ext cx="378669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4687623"/>
            <a:ext cx="116182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006600"/>
            <a:ext cx="7408333" cy="2588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799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00150"/>
            <a:ext cx="7772400" cy="180364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Научно-методическая служба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ДТД УМ «Юниор»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88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283878" y="527070"/>
            <a:ext cx="648072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600" dirty="0" smtClean="0">
                <a:solidFill>
                  <a:srgbClr val="FFFFFF"/>
                </a:solidFill>
              </a:rPr>
              <a:t>Издательская деятельность ДТД </a:t>
            </a:r>
            <a:r>
              <a:rPr lang="ru-RU" sz="2600" dirty="0">
                <a:solidFill>
                  <a:srgbClr val="FFFFFF"/>
                </a:solidFill>
              </a:rPr>
              <a:t>УМ «Юниор»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00064" y="939266"/>
            <a:ext cx="690645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lang="ru-RU" sz="1400" dirty="0" smtClean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 smtClean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 smtClean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 smtClean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7237" y="3723878"/>
            <a:ext cx="79928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endParaRPr lang="ru-RU" sz="1400" dirty="0" smtClean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endParaRPr lang="ru-RU" sz="1400" dirty="0" smtClean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dirty="0" smtClean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dirty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</a:p>
          <a:p>
            <a:pPr lvl="0"/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30" y="1620847"/>
            <a:ext cx="1877384" cy="2103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\\mainserver\mainserver\Хржановская Оксана\Общая папка\сборники\IMG_81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552194"/>
            <a:ext cx="2482716" cy="20922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mainserver\mainserver\Хржановская Оксана\Общая папка\сборники\IMG_81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97466"/>
            <a:ext cx="2088232" cy="20704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\\mainserver\mainserver\Хржановская Оксана\Общая папка\сборники\IMG_813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541528"/>
            <a:ext cx="2554399" cy="2182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27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0" y="114300"/>
            <a:ext cx="6629400" cy="571500"/>
          </a:xfrm>
        </p:spPr>
        <p:txBody>
          <a:bodyPr rtlCol="0">
            <a:noAutofit/>
          </a:bodyPr>
          <a:lstStyle/>
          <a:p>
            <a:pPr defTabSz="342900">
              <a:defRPr/>
            </a:pPr>
            <a:r>
              <a:rPr lang="ru-RU" altLang="ru-RU" sz="2600" dirty="0" smtClean="0">
                <a:latin typeface="+mn-lt"/>
                <a:ea typeface="+mn-ea"/>
                <a:cs typeface="+mn-cs"/>
              </a:rPr>
              <a:t>Книга </a:t>
            </a:r>
            <a:r>
              <a:rPr lang="ru-RU" altLang="ru-RU" sz="2600" dirty="0">
                <a:latin typeface="+mn-lt"/>
                <a:ea typeface="+mn-ea"/>
                <a:cs typeface="+mn-cs"/>
              </a:rPr>
              <a:t>О Дворце «Юниор»</a:t>
            </a:r>
          </a:p>
        </p:txBody>
      </p:sp>
      <p:pic>
        <p:nvPicPr>
          <p:cNvPr id="33795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854868"/>
            <a:ext cx="2938463" cy="396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6" name="Группа 6"/>
          <p:cNvGrpSpPr>
            <a:grpSpLocks/>
          </p:cNvGrpSpPr>
          <p:nvPr/>
        </p:nvGrpSpPr>
        <p:grpSpPr bwMode="auto">
          <a:xfrm>
            <a:off x="3371851" y="857250"/>
            <a:ext cx="5699522" cy="4171950"/>
            <a:chOff x="4219404" y="1279053"/>
            <a:chExt cx="7575732" cy="5492405"/>
          </a:xfrm>
        </p:grpSpPr>
        <p:pic>
          <p:nvPicPr>
            <p:cNvPr id="33797" name="Рисунок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9404" y="1279053"/>
              <a:ext cx="7575732" cy="549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 rot="20973463">
              <a:off x="4857179" y="1968995"/>
              <a:ext cx="3112902" cy="467994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indent="337185">
                <a:defRPr/>
              </a:pPr>
              <a:r>
                <a:rPr lang="ru-RU" sz="500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                                      </a:t>
              </a:r>
              <a:r>
                <a:rPr lang="ru-RU" sz="5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СОДЕРЖАНИЕ</a:t>
              </a:r>
              <a:endParaRPr lang="ru-RU" sz="5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endParaRPr>
            </a:p>
            <a:p>
              <a:pPr indent="337185">
                <a:defRPr/>
              </a:pPr>
              <a:endParaRPr lang="ru-RU" sz="5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endParaRPr>
            </a:p>
            <a:p>
              <a:pPr indent="337185" algn="just">
                <a:defRPr/>
              </a:pPr>
              <a:r>
                <a:rPr lang="ru-RU" sz="500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 </a:t>
              </a:r>
              <a:endParaRPr lang="ru-RU" sz="500" dirty="0">
                <a:latin typeface="Times New Roman" panose="02020603050405020304" pitchFamily="18" charset="0"/>
                <a:ea typeface="SimSun" panose="02010600030101010101" pitchFamily="2" charset="-122"/>
              </a:endParaRPr>
            </a:p>
            <a:p>
              <a:pPr algn="just">
                <a:defRPr/>
              </a:pPr>
              <a:r>
                <a:rPr lang="ru-RU" sz="5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Вступительное слово</a:t>
              </a:r>
              <a:endParaRPr lang="ru-RU" sz="500" dirty="0">
                <a:latin typeface="Times New Roman" panose="02020603050405020304" pitchFamily="18" charset="0"/>
                <a:ea typeface="SimSun" panose="02010600030101010101" pitchFamily="2" charset="-122"/>
              </a:endParaRPr>
            </a:p>
            <a:p>
              <a:pPr indent="337661" algn="just">
                <a:defRPr/>
              </a:pPr>
              <a:r>
                <a:rPr lang="ru-RU" sz="50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Вострокнутов А.В.,</a:t>
              </a:r>
              <a:r>
                <a:rPr lang="ru-RU" sz="500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директор МАУ ДО ДТД УМ «Юниор»</a:t>
              </a:r>
            </a:p>
            <a:p>
              <a:pPr indent="337185" algn="just">
                <a:defRPr/>
              </a:pPr>
              <a:r>
                <a:rPr lang="ru-RU" sz="50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Ахметгареев Р.М.,</a:t>
              </a:r>
              <a:r>
                <a:rPr lang="ru-RU" sz="500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начальник департамента образования мэрии города                                         Новосибирска</a:t>
              </a:r>
            </a:p>
            <a:p>
              <a:pPr indent="337185" algn="just">
                <a:defRPr/>
              </a:pPr>
              <a:r>
                <a:rPr lang="ru-RU" sz="500" b="1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Шамов</a:t>
              </a:r>
              <a:r>
                <a:rPr lang="ru-RU" sz="50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В.В.,</a:t>
              </a:r>
              <a:r>
                <a:rPr lang="ru-RU" sz="500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писатель, вице-президент гуманитарно-просветительского клуба «Зажги свечу»</a:t>
              </a:r>
              <a:endParaRPr lang="ru-RU" sz="500" dirty="0">
                <a:latin typeface="Times New Roman" panose="02020603050405020304" pitchFamily="18" charset="0"/>
                <a:ea typeface="SimSun" panose="02010600030101010101" pitchFamily="2" charset="-122"/>
              </a:endParaRPr>
            </a:p>
            <a:p>
              <a:pPr indent="337185" algn="just">
                <a:defRPr/>
              </a:pPr>
              <a:r>
                <a:rPr lang="ru-RU" sz="50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Балабанов А.П.,</a:t>
              </a:r>
              <a:r>
                <a:rPr lang="ru-RU" sz="500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народный артист РСФСР, профессор НГПУ</a:t>
              </a:r>
            </a:p>
            <a:p>
              <a:pPr indent="337185" algn="just">
                <a:defRPr/>
              </a:pPr>
              <a:r>
                <a:rPr lang="ru-RU" sz="500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 </a:t>
              </a:r>
              <a:endParaRPr lang="ru-RU" sz="500" dirty="0">
                <a:latin typeface="Times New Roman" panose="02020603050405020304" pitchFamily="18" charset="0"/>
                <a:ea typeface="SimSun" panose="02010600030101010101" pitchFamily="2" charset="-122"/>
              </a:endParaRPr>
            </a:p>
            <a:p>
              <a:pPr algn="just">
                <a:defRPr/>
              </a:pPr>
              <a:r>
                <a:rPr lang="ru-RU" sz="5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Глава 1. Старый боец – пионерский Дворец (1943 – 1990 гг.) </a:t>
              </a:r>
              <a:r>
                <a:rPr lang="ru-RU" sz="500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endParaRPr lang="ru-RU" sz="500" dirty="0">
                <a:latin typeface="Times New Roman" panose="02020603050405020304" pitchFamily="18" charset="0"/>
                <a:ea typeface="SimSun" panose="02010600030101010101" pitchFamily="2" charset="-122"/>
              </a:endParaRPr>
            </a:p>
            <a:p>
              <a:pPr indent="337185" algn="just">
                <a:defRPr/>
              </a:pPr>
              <a:r>
                <a:rPr lang="ru-RU" sz="50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Чернобай Л.Т.</a:t>
              </a:r>
              <a:r>
                <a:rPr lang="ru-RU" sz="5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ru-RU" sz="500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Пионерское движение – это лучшее, что было в моей жизни!  </a:t>
              </a:r>
              <a:endParaRPr lang="ru-RU" sz="500" dirty="0">
                <a:latin typeface="Times New Roman" panose="02020603050405020304" pitchFamily="18" charset="0"/>
                <a:ea typeface="SimSun" panose="02010600030101010101" pitchFamily="2" charset="-122"/>
              </a:endParaRPr>
            </a:p>
            <a:p>
              <a:pPr indent="337185" algn="just">
                <a:defRPr/>
              </a:pPr>
              <a:r>
                <a:rPr lang="ru-RU" sz="50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Иванова И.А., Комлев Е.</a:t>
              </a:r>
              <a:r>
                <a:rPr lang="ru-RU" sz="5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ru-RU" sz="500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Содержание кружковой работы 50 лет назад  </a:t>
              </a:r>
              <a:endParaRPr lang="ru-RU" sz="500" dirty="0">
                <a:latin typeface="Times New Roman" panose="02020603050405020304" pitchFamily="18" charset="0"/>
                <a:ea typeface="SimSun" panose="02010600030101010101" pitchFamily="2" charset="-122"/>
              </a:endParaRPr>
            </a:p>
            <a:p>
              <a:pPr indent="337185" algn="just">
                <a:defRPr/>
              </a:pPr>
              <a:r>
                <a:rPr lang="ru-RU" sz="50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Черкашина Л.А.</a:t>
              </a:r>
              <a:r>
                <a:rPr lang="ru-RU" sz="5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ru-RU" sz="500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Молодость – это время для усвоения мудрости  </a:t>
              </a:r>
              <a:endParaRPr lang="ru-RU" sz="500" dirty="0">
                <a:latin typeface="Times New Roman" panose="02020603050405020304" pitchFamily="18" charset="0"/>
                <a:ea typeface="SimSun" panose="02010600030101010101" pitchFamily="2" charset="-122"/>
              </a:endParaRPr>
            </a:p>
            <a:p>
              <a:pPr indent="337185" algn="just">
                <a:defRPr/>
              </a:pPr>
              <a:r>
                <a:rPr lang="ru-RU" sz="50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Васильев С.В.</a:t>
              </a:r>
              <a:r>
                <a:rPr lang="ru-RU" sz="500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 Как Дворец пионеров повлиял на выбор профессии </a:t>
              </a:r>
              <a:endParaRPr lang="ru-RU" sz="500" dirty="0">
                <a:latin typeface="Times New Roman" panose="02020603050405020304" pitchFamily="18" charset="0"/>
                <a:ea typeface="SimSun" panose="02010600030101010101" pitchFamily="2" charset="-122"/>
              </a:endParaRPr>
            </a:p>
            <a:p>
              <a:pPr indent="337185" algn="just">
                <a:defRPr/>
              </a:pPr>
              <a:r>
                <a:rPr lang="ru-RU" sz="50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Сидоркина (Киселева) С.Н.</a:t>
              </a:r>
              <a:r>
                <a:rPr lang="ru-RU" sz="500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ГИШ – дружба на всю жизнь  </a:t>
              </a:r>
              <a:endParaRPr lang="ru-RU" sz="500" dirty="0">
                <a:latin typeface="Times New Roman" panose="02020603050405020304" pitchFamily="18" charset="0"/>
                <a:ea typeface="SimSun" panose="02010600030101010101" pitchFamily="2" charset="-122"/>
              </a:endParaRPr>
            </a:p>
            <a:p>
              <a:pPr indent="337185" algn="just">
                <a:defRPr/>
              </a:pPr>
              <a:r>
                <a:rPr lang="ru-RU" sz="50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Легостаева Н.К.</a:t>
              </a:r>
              <a:r>
                <a:rPr lang="ru-RU" sz="500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Важная работа: из истории методической работы с клубами по месту жительства  </a:t>
              </a:r>
              <a:endParaRPr lang="ru-RU" sz="500" dirty="0">
                <a:latin typeface="Times New Roman" panose="02020603050405020304" pitchFamily="18" charset="0"/>
                <a:ea typeface="SimSun" panose="02010600030101010101" pitchFamily="2" charset="-122"/>
              </a:endParaRPr>
            </a:p>
            <a:p>
              <a:pPr indent="337185" algn="just">
                <a:defRPr/>
              </a:pPr>
              <a:r>
                <a:rPr lang="ru-RU" sz="500" b="1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Кафидова</a:t>
              </a:r>
              <a:r>
                <a:rPr lang="ru-RU" sz="50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Н.С.</a:t>
              </a:r>
              <a:r>
                <a:rPr lang="ru-RU" sz="500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«Юниор» – ты в моем сердце!  </a:t>
              </a:r>
              <a:endParaRPr lang="ru-RU" sz="500" dirty="0">
                <a:latin typeface="Times New Roman" panose="02020603050405020304" pitchFamily="18" charset="0"/>
                <a:ea typeface="SimSun" panose="02010600030101010101" pitchFamily="2" charset="-122"/>
              </a:endParaRPr>
            </a:p>
            <a:p>
              <a:pPr indent="337185" algn="just">
                <a:defRPr/>
              </a:pPr>
              <a:r>
                <a:rPr lang="ru-RU" sz="50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Добров О.Г.</a:t>
              </a:r>
              <a:r>
                <a:rPr lang="ru-RU" sz="5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ru-RU" sz="500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Самые счастливые годы моей жизни  </a:t>
              </a:r>
              <a:endParaRPr lang="ru-RU" sz="500" dirty="0">
                <a:latin typeface="Times New Roman" panose="02020603050405020304" pitchFamily="18" charset="0"/>
                <a:ea typeface="SimSun" panose="02010600030101010101" pitchFamily="2" charset="-122"/>
              </a:endParaRPr>
            </a:p>
            <a:p>
              <a:pPr indent="337185" algn="just">
                <a:defRPr/>
              </a:pPr>
              <a:r>
                <a:rPr lang="ru-RU" sz="50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Егорова Р.И.</a:t>
              </a:r>
              <a:r>
                <a:rPr lang="ru-RU" sz="5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ru-RU" sz="500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Педагог – понятие круглосуточное  </a:t>
              </a:r>
              <a:endParaRPr lang="ru-RU" sz="500" dirty="0">
                <a:latin typeface="Times New Roman" panose="02020603050405020304" pitchFamily="18" charset="0"/>
                <a:ea typeface="SimSun" panose="02010600030101010101" pitchFamily="2" charset="-122"/>
              </a:endParaRPr>
            </a:p>
            <a:p>
              <a:pPr indent="337185" algn="just">
                <a:defRPr/>
              </a:pPr>
              <a:r>
                <a:rPr lang="ru-RU" sz="500" b="1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Вальщикова</a:t>
              </a:r>
              <a:r>
                <a:rPr lang="ru-RU" sz="50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М.В.</a:t>
              </a:r>
              <a:r>
                <a:rPr lang="ru-RU" sz="500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Дворец пионеров – море …нет, океан возможностей  </a:t>
              </a:r>
              <a:endParaRPr lang="ru-RU" sz="500" dirty="0">
                <a:latin typeface="Times New Roman" panose="02020603050405020304" pitchFamily="18" charset="0"/>
                <a:ea typeface="SimSun" panose="02010600030101010101" pitchFamily="2" charset="-122"/>
              </a:endParaRPr>
            </a:p>
            <a:p>
              <a:pPr indent="337185" algn="just">
                <a:defRPr/>
              </a:pPr>
              <a:r>
                <a:rPr lang="ru-RU" sz="50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Яшкина О.В.</a:t>
              </a:r>
              <a:r>
                <a:rPr lang="ru-RU" sz="500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Дело всей жизни  </a:t>
              </a:r>
              <a:endParaRPr lang="ru-RU" sz="500" dirty="0">
                <a:latin typeface="Times New Roman" panose="02020603050405020304" pitchFamily="18" charset="0"/>
                <a:ea typeface="SimSun" panose="02010600030101010101" pitchFamily="2" charset="-122"/>
              </a:endParaRPr>
            </a:p>
            <a:p>
              <a:pPr indent="337185" algn="just">
                <a:defRPr/>
              </a:pPr>
              <a:r>
                <a:rPr lang="ru-RU" sz="500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 </a:t>
              </a:r>
              <a:endParaRPr lang="ru-RU" sz="500" dirty="0">
                <a:latin typeface="Times New Roman" panose="02020603050405020304" pitchFamily="18" charset="0"/>
                <a:ea typeface="SimSun" panose="02010600030101010101" pitchFamily="2" charset="-122"/>
              </a:endParaRPr>
            </a:p>
            <a:p>
              <a:pPr algn="just">
                <a:defRPr/>
              </a:pPr>
              <a:r>
                <a:rPr lang="ru-RU" sz="5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Глава 2. Ветер перемен (1991 – 2001 гг.)</a:t>
              </a:r>
              <a:r>
                <a:rPr lang="ru-RU" sz="500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 </a:t>
              </a:r>
              <a:endParaRPr lang="ru-RU" sz="500" dirty="0">
                <a:latin typeface="Times New Roman" panose="02020603050405020304" pitchFamily="18" charset="0"/>
                <a:ea typeface="SimSun" panose="02010600030101010101" pitchFamily="2" charset="-122"/>
              </a:endParaRPr>
            </a:p>
            <a:p>
              <a:pPr indent="337185" algn="just">
                <a:defRPr/>
              </a:pPr>
              <a:r>
                <a:rPr lang="ru-RU" sz="50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Мишин В.Д.</a:t>
              </a:r>
              <a:r>
                <a:rPr lang="ru-RU" sz="500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Путешествие длиною в жизнь  </a:t>
              </a:r>
              <a:endParaRPr lang="ru-RU" sz="500" dirty="0">
                <a:latin typeface="Times New Roman" panose="02020603050405020304" pitchFamily="18" charset="0"/>
                <a:ea typeface="SimSun" panose="02010600030101010101" pitchFamily="2" charset="-122"/>
              </a:endParaRPr>
            </a:p>
            <a:p>
              <a:pPr indent="337185" algn="just">
                <a:defRPr/>
              </a:pPr>
              <a:r>
                <a:rPr lang="ru-RU" sz="50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Дегтярев В.Б.</a:t>
              </a:r>
              <a:r>
                <a:rPr lang="ru-RU" sz="500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 Работа, приносящая радость  </a:t>
              </a:r>
              <a:endParaRPr lang="ru-RU" sz="500" dirty="0">
                <a:latin typeface="Times New Roman" panose="02020603050405020304" pitchFamily="18" charset="0"/>
                <a:ea typeface="SimSun" panose="02010600030101010101" pitchFamily="2" charset="-122"/>
              </a:endParaRPr>
            </a:p>
            <a:p>
              <a:pPr indent="337185" algn="just">
                <a:defRPr/>
              </a:pPr>
              <a:r>
                <a:rPr lang="ru-RU" sz="500" b="1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Бахарев</a:t>
              </a:r>
              <a:r>
                <a:rPr lang="ru-RU" sz="50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С.Б.</a:t>
              </a:r>
              <a:r>
                <a:rPr lang="ru-RU" sz="500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 Не хобби, а техническое творчество  </a:t>
              </a:r>
              <a:endParaRPr lang="ru-RU" sz="500" dirty="0">
                <a:latin typeface="Times New Roman" panose="02020603050405020304" pitchFamily="18" charset="0"/>
                <a:ea typeface="SimSun" panose="02010600030101010101" pitchFamily="2" charset="-122"/>
              </a:endParaRPr>
            </a:p>
            <a:p>
              <a:pPr indent="337185" algn="just">
                <a:defRPr/>
              </a:pPr>
              <a:r>
                <a:rPr lang="ru-RU" sz="50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Безбородов М.В.</a:t>
              </a:r>
              <a:r>
                <a:rPr lang="ru-RU" sz="500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 Человек с улицы, или 23 года на Кирова, 44/1  </a:t>
              </a:r>
              <a:endParaRPr lang="ru-RU" sz="500" dirty="0">
                <a:latin typeface="Times New Roman" panose="02020603050405020304" pitchFamily="18" charset="0"/>
                <a:ea typeface="SimSun" panose="02010600030101010101" pitchFamily="2" charset="-122"/>
              </a:endParaRPr>
            </a:p>
            <a:p>
              <a:pPr indent="337185" algn="just">
                <a:defRPr/>
              </a:pPr>
              <a:r>
                <a:rPr lang="ru-RU" sz="50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Чернышева М.В.</a:t>
              </a:r>
              <a:r>
                <a:rPr lang="ru-RU" sz="500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 Творить красоту своими руками </a:t>
              </a:r>
              <a:endParaRPr lang="ru-RU" sz="500" dirty="0">
                <a:latin typeface="Times New Roman" panose="02020603050405020304" pitchFamily="18" charset="0"/>
                <a:ea typeface="SimSun" panose="02010600030101010101" pitchFamily="2" charset="-122"/>
              </a:endParaRPr>
            </a:p>
            <a:p>
              <a:pPr indent="337185" algn="just">
                <a:defRPr/>
              </a:pPr>
              <a:r>
                <a:rPr lang="ru-RU" sz="50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Привалова Н.М.</a:t>
              </a:r>
              <a:r>
                <a:rPr lang="ru-RU" sz="5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  </a:t>
              </a:r>
              <a:r>
                <a:rPr lang="ru-RU" sz="500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ШТРК «</a:t>
              </a:r>
              <a:r>
                <a:rPr lang="ru-RU" sz="5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Ясница</a:t>
              </a:r>
              <a:r>
                <a:rPr lang="ru-RU" sz="500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» – воспитание народной культурой  </a:t>
              </a:r>
            </a:p>
            <a:p>
              <a:pPr algn="just">
                <a:defRPr/>
              </a:pPr>
              <a:endParaRPr lang="ru-RU" sz="5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endParaRPr>
            </a:p>
            <a:p>
              <a:pPr algn="just">
                <a:defRPr/>
              </a:pPr>
              <a:r>
                <a:rPr lang="ru-RU" sz="5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Глава 3. «Юниор» –  территория развития (2002 – 2018 гг.) </a:t>
              </a:r>
              <a:r>
                <a:rPr lang="ru-RU" sz="500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endParaRPr lang="ru-RU" sz="500" dirty="0">
                <a:latin typeface="Times New Roman" panose="02020603050405020304" pitchFamily="18" charset="0"/>
                <a:ea typeface="SimSun" panose="02010600030101010101" pitchFamily="2" charset="-122"/>
              </a:endParaRPr>
            </a:p>
            <a:p>
              <a:pPr indent="337185" algn="just">
                <a:defRPr/>
              </a:pPr>
              <a:r>
                <a:rPr lang="ru-RU" sz="50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Седов Д.В.</a:t>
              </a:r>
              <a:r>
                <a:rPr lang="ru-RU" sz="500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Время, проведенное с удовольствием  </a:t>
              </a:r>
              <a:endParaRPr lang="ru-RU" sz="500" dirty="0">
                <a:latin typeface="Times New Roman" panose="02020603050405020304" pitchFamily="18" charset="0"/>
                <a:ea typeface="SimSun" panose="02010600030101010101" pitchFamily="2" charset="-122"/>
              </a:endParaRPr>
            </a:p>
            <a:p>
              <a:pPr indent="337185" algn="just">
                <a:defRPr/>
              </a:pPr>
              <a:r>
                <a:rPr lang="ru-RU" sz="50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Плотников С.Н.</a:t>
              </a:r>
              <a:r>
                <a:rPr lang="ru-RU" sz="500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Педагог – это призвание  </a:t>
              </a:r>
              <a:endParaRPr lang="ru-RU" sz="500" dirty="0">
                <a:latin typeface="Times New Roman" panose="02020603050405020304" pitchFamily="18" charset="0"/>
                <a:ea typeface="SimSun" panose="02010600030101010101" pitchFamily="2" charset="-122"/>
              </a:endParaRPr>
            </a:p>
            <a:p>
              <a:pPr indent="337185" algn="just">
                <a:defRPr/>
              </a:pPr>
              <a:r>
                <a:rPr lang="ru-RU" sz="50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Ерофеев А.И.</a:t>
              </a:r>
              <a:r>
                <a:rPr lang="ru-RU" sz="500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Воспитание патриотизма – важная государственная задача  </a:t>
              </a:r>
              <a:endParaRPr lang="ru-RU" sz="500" dirty="0">
                <a:latin typeface="Times New Roman" panose="02020603050405020304" pitchFamily="18" charset="0"/>
                <a:ea typeface="SimSun" panose="02010600030101010101" pitchFamily="2" charset="-122"/>
              </a:endParaRPr>
            </a:p>
            <a:p>
              <a:pPr indent="337185" algn="just">
                <a:defRPr/>
              </a:pPr>
              <a:endParaRPr lang="ru-RU" sz="500" dirty="0">
                <a:latin typeface="Times New Roman" panose="02020603050405020304" pitchFamily="18" charset="0"/>
                <a:ea typeface="SimSun" panose="02010600030101010101" pitchFamily="2" charset="-122"/>
              </a:endParaRPr>
            </a:p>
            <a:p>
              <a:pPr indent="337185" algn="just">
                <a:defRPr/>
              </a:pPr>
              <a:r>
                <a:rPr lang="ru-RU" sz="500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 </a:t>
              </a:r>
              <a:endParaRPr lang="ru-RU" sz="500" dirty="0">
                <a:latin typeface="Times New Roman" panose="02020603050405020304" pitchFamily="18" charset="0"/>
                <a:ea typeface="SimSun" panose="02010600030101010101" pitchFamily="2" charset="-122"/>
              </a:endParaRPr>
            </a:p>
            <a:p>
              <a:pPr algn="just">
                <a:defRPr/>
              </a:pPr>
              <a:endParaRPr lang="ru-RU" sz="500" dirty="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 rot="20878994">
              <a:off x="8057121" y="1406958"/>
              <a:ext cx="2867605" cy="437605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indent="337185" algn="just">
                <a:defRPr/>
              </a:pPr>
              <a:r>
                <a:rPr lang="ru-RU" sz="500" b="1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Чижкова</a:t>
              </a:r>
              <a:r>
                <a:rPr lang="ru-RU" sz="50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Л.П</a:t>
              </a:r>
              <a:r>
                <a:rPr lang="ru-RU" sz="5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.</a:t>
              </a:r>
              <a:r>
                <a:rPr lang="ru-RU" sz="500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Важность работы отдела школьных музеев  </a:t>
              </a:r>
              <a:endParaRPr lang="ru-RU" sz="500" dirty="0">
                <a:latin typeface="Times New Roman" panose="02020603050405020304" pitchFamily="18" charset="0"/>
                <a:ea typeface="SimSun" panose="02010600030101010101" pitchFamily="2" charset="-122"/>
              </a:endParaRPr>
            </a:p>
            <a:p>
              <a:pPr indent="337185" algn="just">
                <a:defRPr/>
              </a:pPr>
              <a:r>
                <a:rPr lang="ru-RU" sz="500" b="1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Тюстин</a:t>
              </a:r>
              <a:r>
                <a:rPr lang="ru-RU" sz="50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А.В.</a:t>
              </a:r>
              <a:r>
                <a:rPr lang="ru-RU" sz="500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Детское телевидение – чудеса, подвалы и кладовки  </a:t>
              </a:r>
              <a:endParaRPr lang="ru-RU" sz="500" dirty="0">
                <a:latin typeface="Times New Roman" panose="02020603050405020304" pitchFamily="18" charset="0"/>
                <a:ea typeface="SimSun" panose="02010600030101010101" pitchFamily="2" charset="-122"/>
              </a:endParaRPr>
            </a:p>
            <a:p>
              <a:pPr indent="337185" algn="just">
                <a:defRPr/>
              </a:pPr>
              <a:r>
                <a:rPr lang="ru-RU" sz="50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Венедиктов И.И.</a:t>
              </a:r>
              <a:r>
                <a:rPr lang="ru-RU" sz="500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Дворец «Юниор» – яркая школа жизни  </a:t>
              </a:r>
              <a:endParaRPr lang="ru-RU" sz="500" dirty="0">
                <a:latin typeface="Times New Roman" panose="02020603050405020304" pitchFamily="18" charset="0"/>
                <a:ea typeface="SimSun" panose="02010600030101010101" pitchFamily="2" charset="-122"/>
              </a:endParaRPr>
            </a:p>
            <a:p>
              <a:pPr indent="337185" algn="just">
                <a:defRPr/>
              </a:pPr>
              <a:r>
                <a:rPr lang="ru-RU" sz="500" b="1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Салищев</a:t>
              </a:r>
              <a:r>
                <a:rPr lang="ru-RU" sz="50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С.</a:t>
              </a:r>
              <a:r>
                <a:rPr lang="ru-RU" sz="500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Мой выбор  </a:t>
              </a:r>
              <a:endParaRPr lang="ru-RU" sz="500" dirty="0">
                <a:latin typeface="Times New Roman" panose="02020603050405020304" pitchFamily="18" charset="0"/>
                <a:ea typeface="SimSun" panose="02010600030101010101" pitchFamily="2" charset="-122"/>
              </a:endParaRPr>
            </a:p>
            <a:p>
              <a:pPr indent="337185" algn="just">
                <a:defRPr/>
              </a:pPr>
              <a:r>
                <a:rPr lang="ru-RU" sz="50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Васильев В.Н</a:t>
              </a:r>
              <a:r>
                <a:rPr lang="ru-RU" sz="5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.</a:t>
              </a:r>
              <a:r>
                <a:rPr lang="ru-RU" sz="500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Тхэквондо – спортивная дисциплина  </a:t>
              </a:r>
              <a:endParaRPr lang="ru-RU" sz="500" dirty="0">
                <a:latin typeface="Times New Roman" panose="02020603050405020304" pitchFamily="18" charset="0"/>
                <a:ea typeface="SimSun" panose="02010600030101010101" pitchFamily="2" charset="-122"/>
              </a:endParaRPr>
            </a:p>
            <a:p>
              <a:pPr indent="337185" algn="just">
                <a:defRPr/>
              </a:pPr>
              <a:r>
                <a:rPr lang="ru-RU" sz="50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Полуэктов В.В</a:t>
              </a:r>
              <a:r>
                <a:rPr lang="ru-RU" sz="5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.</a:t>
              </a:r>
              <a:r>
                <a:rPr lang="ru-RU" sz="500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Клуб «Исток»  </a:t>
              </a:r>
              <a:endParaRPr lang="ru-RU" sz="500" dirty="0">
                <a:latin typeface="Times New Roman" panose="02020603050405020304" pitchFamily="18" charset="0"/>
                <a:ea typeface="SimSun" panose="02010600030101010101" pitchFamily="2" charset="-122"/>
              </a:endParaRPr>
            </a:p>
            <a:p>
              <a:pPr indent="337185" algn="just">
                <a:defRPr/>
              </a:pPr>
              <a:r>
                <a:rPr lang="ru-RU" sz="50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Крамаров В.Г</a:t>
              </a:r>
              <a:r>
                <a:rPr lang="ru-RU" sz="5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.</a:t>
              </a:r>
              <a:r>
                <a:rPr lang="ru-RU" sz="500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ru-RU" sz="5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Автогородок</a:t>
              </a:r>
              <a:r>
                <a:rPr lang="ru-RU" sz="500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для безопасного детства  </a:t>
              </a:r>
              <a:endParaRPr lang="ru-RU" sz="500" dirty="0">
                <a:latin typeface="Times New Roman" panose="02020603050405020304" pitchFamily="18" charset="0"/>
                <a:ea typeface="SimSun" panose="02010600030101010101" pitchFamily="2" charset="-122"/>
              </a:endParaRPr>
            </a:p>
            <a:p>
              <a:pPr indent="337185" algn="just">
                <a:defRPr/>
              </a:pPr>
              <a:r>
                <a:rPr lang="ru-RU" sz="50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Хрипунова З.А.</a:t>
              </a:r>
              <a:r>
                <a:rPr lang="ru-RU" sz="500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Мы – Дети мира!  </a:t>
              </a:r>
              <a:endParaRPr lang="ru-RU" sz="500" dirty="0">
                <a:latin typeface="Times New Roman" panose="02020603050405020304" pitchFamily="18" charset="0"/>
                <a:ea typeface="SimSun" panose="02010600030101010101" pitchFamily="2" charset="-122"/>
              </a:endParaRPr>
            </a:p>
            <a:p>
              <a:pPr indent="337185" algn="just">
                <a:defRPr/>
              </a:pPr>
              <a:r>
                <a:rPr lang="ru-RU" sz="500" b="1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Бицко</a:t>
              </a:r>
              <a:r>
                <a:rPr lang="ru-RU" sz="50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Н.Н.</a:t>
              </a:r>
              <a:r>
                <a:rPr lang="ru-RU" sz="500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 НОУ «Сибирь» –  стартовая площадка для многих поколений новосибирских школьников  </a:t>
              </a:r>
              <a:endParaRPr lang="ru-RU" sz="500" dirty="0">
                <a:latin typeface="Times New Roman" panose="02020603050405020304" pitchFamily="18" charset="0"/>
                <a:ea typeface="SimSun" panose="02010600030101010101" pitchFamily="2" charset="-122"/>
              </a:endParaRPr>
            </a:p>
            <a:p>
              <a:pPr indent="337185" algn="just">
                <a:defRPr/>
              </a:pPr>
              <a:r>
                <a:rPr lang="ru-RU" sz="50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Великанова О.А.</a:t>
              </a:r>
              <a:r>
                <a:rPr lang="ru-RU" sz="5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 </a:t>
              </a:r>
              <a:r>
                <a:rPr lang="ru-RU" sz="500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Там, где зажигаются звезды </a:t>
              </a:r>
              <a:endParaRPr lang="ru-RU" sz="500" dirty="0">
                <a:latin typeface="Times New Roman" panose="02020603050405020304" pitchFamily="18" charset="0"/>
                <a:ea typeface="SimSun" panose="02010600030101010101" pitchFamily="2" charset="-122"/>
              </a:endParaRPr>
            </a:p>
            <a:p>
              <a:pPr indent="337185" algn="just">
                <a:defRPr/>
              </a:pPr>
              <a:r>
                <a:rPr lang="ru-RU" sz="500" b="1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Лифенцева</a:t>
              </a:r>
              <a:r>
                <a:rPr lang="ru-RU" sz="50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Н.И.</a:t>
              </a:r>
              <a:r>
                <a:rPr lang="ru-RU" sz="500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 Волшебный мир театра  </a:t>
              </a:r>
              <a:endParaRPr lang="ru-RU" sz="500" dirty="0">
                <a:latin typeface="Times New Roman" panose="02020603050405020304" pitchFamily="18" charset="0"/>
                <a:ea typeface="SimSun" panose="02010600030101010101" pitchFamily="2" charset="-122"/>
              </a:endParaRPr>
            </a:p>
            <a:p>
              <a:pPr indent="337185" algn="just">
                <a:defRPr/>
              </a:pPr>
              <a:r>
                <a:rPr lang="ru-RU" sz="500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Из воспоминаний выпускников театра-студии «Ю»  </a:t>
              </a:r>
              <a:endParaRPr lang="ru-RU" sz="500" dirty="0">
                <a:latin typeface="Times New Roman" panose="02020603050405020304" pitchFamily="18" charset="0"/>
                <a:ea typeface="SimSun" panose="02010600030101010101" pitchFamily="2" charset="-122"/>
              </a:endParaRPr>
            </a:p>
            <a:p>
              <a:pPr indent="337185" algn="just">
                <a:defRPr/>
              </a:pPr>
              <a:r>
                <a:rPr lang="ru-RU" sz="50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Румянцева А.В., Москаленко Л.М.</a:t>
              </a:r>
              <a:r>
                <a:rPr lang="ru-RU" sz="500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 «Кураж» – это большая дружная семья  </a:t>
              </a:r>
              <a:endParaRPr lang="ru-RU" sz="500" dirty="0">
                <a:latin typeface="Times New Roman" panose="02020603050405020304" pitchFamily="18" charset="0"/>
                <a:ea typeface="SimSun" panose="02010600030101010101" pitchFamily="2" charset="-122"/>
              </a:endParaRPr>
            </a:p>
            <a:p>
              <a:pPr indent="337185" algn="just">
                <a:defRPr/>
              </a:pPr>
              <a:r>
                <a:rPr lang="ru-RU" sz="500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Из воспоминаний выпускников вокально-хореографического коллектива «Кураж» </a:t>
              </a:r>
              <a:endParaRPr lang="ru-RU" sz="500" dirty="0">
                <a:latin typeface="Times New Roman" panose="02020603050405020304" pitchFamily="18" charset="0"/>
                <a:ea typeface="SimSun" panose="02010600030101010101" pitchFamily="2" charset="-122"/>
              </a:endParaRPr>
            </a:p>
            <a:p>
              <a:pPr indent="337185" algn="just">
                <a:defRPr/>
              </a:pPr>
              <a:r>
                <a:rPr lang="ru-RU" sz="50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Розенталь Е.В.</a:t>
              </a:r>
              <a:r>
                <a:rPr lang="ru-RU" sz="5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ru-RU" sz="500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Как зажигаются «Маленькие звездочки»  </a:t>
              </a:r>
              <a:endParaRPr lang="ru-RU" sz="500" dirty="0">
                <a:latin typeface="Times New Roman" panose="02020603050405020304" pitchFamily="18" charset="0"/>
                <a:ea typeface="SimSun" panose="02010600030101010101" pitchFamily="2" charset="-122"/>
              </a:endParaRPr>
            </a:p>
            <a:p>
              <a:pPr indent="337185" algn="just">
                <a:defRPr/>
              </a:pPr>
              <a:r>
                <a:rPr lang="ru-RU" sz="500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Из воспоминаний выпускников </a:t>
              </a:r>
              <a:r>
                <a:rPr lang="ru-RU" sz="5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эстрадно</a:t>
              </a:r>
              <a:r>
                <a:rPr lang="ru-RU" sz="500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-хореографического коллектива «Маленькие звездочки» </a:t>
              </a:r>
              <a:endParaRPr lang="ru-RU" sz="500" dirty="0">
                <a:latin typeface="Times New Roman" panose="02020603050405020304" pitchFamily="18" charset="0"/>
                <a:ea typeface="SimSun" panose="02010600030101010101" pitchFamily="2" charset="-122"/>
              </a:endParaRPr>
            </a:p>
            <a:p>
              <a:pPr indent="337185" algn="just">
                <a:defRPr/>
              </a:pPr>
              <a:r>
                <a:rPr lang="ru-RU" sz="50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Данишевский К.В</a:t>
              </a:r>
              <a:r>
                <a:rPr lang="ru-RU" sz="500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. Сцена Дворца. Вчера… Сегодня! Завтра!  </a:t>
              </a:r>
              <a:endParaRPr lang="ru-RU" sz="500" dirty="0">
                <a:latin typeface="Times New Roman" panose="02020603050405020304" pitchFamily="18" charset="0"/>
                <a:ea typeface="SimSun" panose="02010600030101010101" pitchFamily="2" charset="-122"/>
              </a:endParaRPr>
            </a:p>
            <a:p>
              <a:pPr indent="337185" algn="just">
                <a:defRPr/>
              </a:pPr>
              <a:r>
                <a:rPr lang="ru-RU" sz="500" b="1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Печенина</a:t>
              </a:r>
              <a:r>
                <a:rPr lang="ru-RU" sz="50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А.Н.</a:t>
              </a:r>
              <a:r>
                <a:rPr lang="ru-RU" sz="500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Мое творчество и творчество моих воспитанников неразделимы  </a:t>
              </a:r>
              <a:endParaRPr lang="ru-RU" sz="500" dirty="0">
                <a:latin typeface="Times New Roman" panose="02020603050405020304" pitchFamily="18" charset="0"/>
                <a:ea typeface="SimSun" panose="02010600030101010101" pitchFamily="2" charset="-122"/>
              </a:endParaRPr>
            </a:p>
            <a:p>
              <a:pPr indent="337185" algn="just">
                <a:defRPr/>
              </a:pPr>
              <a:r>
                <a:rPr lang="ru-RU" sz="500" b="1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Цурганова</a:t>
              </a:r>
              <a:r>
                <a:rPr lang="ru-RU" sz="50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Е.И.</a:t>
              </a:r>
              <a:r>
                <a:rPr lang="ru-RU" sz="500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Выявление и развитие одаренных детей – наш приоритет </a:t>
              </a:r>
              <a:endParaRPr lang="ru-RU" sz="500" dirty="0">
                <a:latin typeface="Times New Roman" panose="02020603050405020304" pitchFamily="18" charset="0"/>
                <a:ea typeface="SimSun" panose="02010600030101010101" pitchFamily="2" charset="-122"/>
              </a:endParaRPr>
            </a:p>
            <a:p>
              <a:pPr indent="337185" algn="just">
                <a:defRPr/>
              </a:pPr>
              <a:r>
                <a:rPr lang="ru-RU" sz="50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Павлова Т.Л.</a:t>
              </a:r>
              <a:r>
                <a:rPr lang="ru-RU" sz="500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  Обретая  крылья  </a:t>
              </a:r>
              <a:endParaRPr lang="ru-RU" sz="500" dirty="0">
                <a:latin typeface="Times New Roman" panose="02020603050405020304" pitchFamily="18" charset="0"/>
                <a:ea typeface="SimSun" panose="02010600030101010101" pitchFamily="2" charset="-122"/>
              </a:endParaRPr>
            </a:p>
            <a:p>
              <a:pPr indent="337185" algn="just">
                <a:defRPr/>
              </a:pPr>
              <a:r>
                <a:rPr lang="ru-RU" sz="500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 </a:t>
              </a:r>
              <a:endParaRPr lang="ru-RU" sz="500" dirty="0">
                <a:latin typeface="Times New Roman" panose="02020603050405020304" pitchFamily="18" charset="0"/>
                <a:ea typeface="SimSun" panose="02010600030101010101" pitchFamily="2" charset="-122"/>
              </a:endParaRPr>
            </a:p>
            <a:p>
              <a:pPr algn="just">
                <a:defRPr/>
              </a:pPr>
              <a:r>
                <a:rPr lang="ru-RU" sz="5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Глава 4. Дворец  –  мой старт в будущее</a:t>
              </a:r>
              <a:endParaRPr lang="ru-RU" sz="500" dirty="0">
                <a:latin typeface="Times New Roman" panose="02020603050405020304" pitchFamily="18" charset="0"/>
                <a:ea typeface="SimSun" panose="02010600030101010101" pitchFamily="2" charset="-122"/>
              </a:endParaRPr>
            </a:p>
            <a:p>
              <a:pPr indent="337185" algn="just">
                <a:defRPr/>
              </a:pPr>
              <a:r>
                <a:rPr lang="ru-RU" sz="500" b="1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Кикина</a:t>
              </a:r>
              <a:r>
                <a:rPr lang="ru-RU" sz="50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А.</a:t>
              </a:r>
              <a:r>
                <a:rPr lang="ru-RU" sz="5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ru-RU" sz="500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Где зародилась искорка  </a:t>
              </a:r>
              <a:endParaRPr lang="ru-RU" sz="500" dirty="0">
                <a:latin typeface="Times New Roman" panose="02020603050405020304" pitchFamily="18" charset="0"/>
                <a:ea typeface="SimSun" panose="02010600030101010101" pitchFamily="2" charset="-122"/>
              </a:endParaRPr>
            </a:p>
            <a:p>
              <a:pPr indent="337185" algn="just">
                <a:defRPr/>
              </a:pPr>
              <a:r>
                <a:rPr lang="ru-RU" sz="50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Мжельская Т.</a:t>
              </a:r>
              <a:r>
                <a:rPr lang="ru-RU" sz="500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Две профессии в моей жизни начались с крыльца Дворца пионеров  </a:t>
              </a:r>
              <a:endParaRPr lang="ru-RU" sz="500" dirty="0">
                <a:latin typeface="Times New Roman" panose="02020603050405020304" pitchFamily="18" charset="0"/>
                <a:ea typeface="SimSun" panose="02010600030101010101" pitchFamily="2" charset="-122"/>
              </a:endParaRPr>
            </a:p>
            <a:p>
              <a:pPr indent="337185" algn="just">
                <a:defRPr/>
              </a:pPr>
              <a:r>
                <a:rPr lang="ru-RU" sz="50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Росляков С. </a:t>
              </a:r>
              <a:r>
                <a:rPr lang="ru-RU" sz="500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Моя археология. Начало  </a:t>
              </a:r>
              <a:endParaRPr lang="ru-RU" sz="500" dirty="0">
                <a:latin typeface="Times New Roman" panose="02020603050405020304" pitchFamily="18" charset="0"/>
                <a:ea typeface="SimSun" panose="02010600030101010101" pitchFamily="2" charset="-122"/>
              </a:endParaRPr>
            </a:p>
            <a:p>
              <a:pPr indent="337185" algn="just">
                <a:defRPr/>
              </a:pPr>
              <a:r>
                <a:rPr lang="ru-RU" sz="500" b="1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Пылков</a:t>
              </a:r>
              <a:r>
                <a:rPr lang="ru-RU" sz="50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Я.</a:t>
              </a:r>
              <a:r>
                <a:rPr lang="ru-RU" sz="500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Пример и образец подражания и в спорте, и в жизни – мой тренер  </a:t>
              </a:r>
              <a:endParaRPr lang="ru-RU" sz="500" dirty="0">
                <a:latin typeface="Times New Roman" panose="02020603050405020304" pitchFamily="18" charset="0"/>
                <a:ea typeface="SimSun" panose="02010600030101010101" pitchFamily="2" charset="-122"/>
              </a:endParaRPr>
            </a:p>
            <a:p>
              <a:pPr indent="337185" algn="just">
                <a:defRPr/>
              </a:pPr>
              <a:r>
                <a:rPr lang="ru-RU" sz="500" b="1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Прилучный</a:t>
              </a:r>
              <a:r>
                <a:rPr lang="ru-RU" sz="50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П.</a:t>
              </a:r>
              <a:r>
                <a:rPr lang="ru-RU" sz="500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Где многому научился и поймал кураж  </a:t>
              </a:r>
              <a:endParaRPr lang="ru-RU" sz="500" dirty="0">
                <a:latin typeface="Times New Roman" panose="02020603050405020304" pitchFamily="18" charset="0"/>
                <a:ea typeface="SimSun" panose="02010600030101010101" pitchFamily="2" charset="-122"/>
              </a:endParaRPr>
            </a:p>
            <a:p>
              <a:pPr indent="337185" algn="just">
                <a:defRPr/>
              </a:pPr>
              <a:r>
                <a:rPr lang="ru-RU" sz="500" b="1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Беднарская</a:t>
              </a:r>
              <a:r>
                <a:rPr lang="ru-RU" sz="50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М.</a:t>
              </a:r>
              <a:r>
                <a:rPr lang="ru-RU" sz="500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Здесь привили любовь к искусству  </a:t>
              </a:r>
              <a:endParaRPr lang="ru-RU" sz="500" dirty="0">
                <a:latin typeface="Times New Roman" panose="02020603050405020304" pitchFamily="18" charset="0"/>
                <a:ea typeface="SimSun" panose="02010600030101010101" pitchFamily="2" charset="-122"/>
              </a:endParaRPr>
            </a:p>
            <a:p>
              <a:pPr indent="337185" algn="just">
                <a:defRPr/>
              </a:pPr>
              <a:r>
                <a:rPr lang="ru-RU" sz="50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Вяткин Р.</a:t>
              </a:r>
              <a:r>
                <a:rPr lang="ru-RU" sz="500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Творческая профессия, которая дарит радость людям  </a:t>
              </a:r>
              <a:endParaRPr lang="ru-RU" sz="500" dirty="0">
                <a:latin typeface="Times New Roman" panose="02020603050405020304" pitchFamily="18" charset="0"/>
                <a:ea typeface="SimSun" panose="02010600030101010101" pitchFamily="2" charset="-122"/>
              </a:endParaRPr>
            </a:p>
            <a:p>
              <a:pPr indent="337185" algn="just">
                <a:defRPr/>
              </a:pPr>
              <a:r>
                <a:rPr lang="ru-RU" sz="500" b="1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Акмурзинова</a:t>
              </a:r>
              <a:r>
                <a:rPr lang="ru-RU" sz="50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А.</a:t>
              </a:r>
              <a:r>
                <a:rPr lang="ru-RU" sz="500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Дворец приоткрыл мне волшебную дверцу  </a:t>
              </a:r>
              <a:endParaRPr lang="ru-RU" sz="500" dirty="0">
                <a:latin typeface="Times New Roman" panose="02020603050405020304" pitchFamily="18" charset="0"/>
                <a:ea typeface="SimSun" panose="02010600030101010101" pitchFamily="2" charset="-122"/>
              </a:endParaRPr>
            </a:p>
            <a:p>
              <a:pPr indent="337185" algn="just">
                <a:defRPr/>
              </a:pPr>
              <a:r>
                <a:rPr lang="ru-RU" sz="500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 </a:t>
              </a:r>
              <a:endParaRPr lang="ru-RU" sz="5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8956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300064" y="1393242"/>
            <a:ext cx="690645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lang="ru-RU" sz="1400" dirty="0" smtClean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 smtClean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 smtClean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 smtClean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7237" y="3723878"/>
            <a:ext cx="79928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endParaRPr lang="ru-RU" sz="1400" dirty="0" smtClean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endParaRPr lang="ru-RU" sz="1400" dirty="0" smtClean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dirty="0" smtClean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dirty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</a:p>
          <a:p>
            <a:pPr lvl="0"/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37" y="267494"/>
            <a:ext cx="1072827" cy="1584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78807" y="282010"/>
            <a:ext cx="72976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1200" dirty="0">
                <a:solidFill>
                  <a:srgbClr val="FF0000"/>
                </a:solidFill>
              </a:rPr>
              <a:t>Методические материалы городского этапа Всероссийского конкурса профессионального мастерства работников сферы дополнительного образования «Сердце отдаю детям». </a:t>
            </a:r>
          </a:p>
          <a:p>
            <a:pPr algn="just">
              <a:buFont typeface="Arial" pitchFamily="34" charset="0"/>
              <a:buChar char="•"/>
            </a:pPr>
            <a:r>
              <a:rPr lang="ru-RU" sz="1200" dirty="0">
                <a:solidFill>
                  <a:srgbClr val="FF0000"/>
                </a:solidFill>
              </a:rPr>
              <a:t>Ступени мастерства. Инновационные практики организации воспитательной деятельности практики организации  воспитательной деятельности участников городских конкурсов профессионального мастерства классных руководителей  «Классный руководитель Новосибирска и работников сферы дополнительного образования  «Сердце отдаю детям». </a:t>
            </a:r>
            <a:endParaRPr lang="ru-RU" sz="1200" dirty="0" smtClean="0">
              <a:solidFill>
                <a:srgbClr val="FF0000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1200" dirty="0">
                <a:solidFill>
                  <a:srgbClr val="FF0000"/>
                </a:solidFill>
              </a:rPr>
              <a:t>Методические материалы </a:t>
            </a:r>
            <a:r>
              <a:rPr lang="ru-RU" sz="1200" dirty="0" smtClean="0">
                <a:solidFill>
                  <a:srgbClr val="FF0000"/>
                </a:solidFill>
              </a:rPr>
              <a:t>регионального </a:t>
            </a:r>
            <a:r>
              <a:rPr lang="ru-RU" sz="1200" dirty="0">
                <a:solidFill>
                  <a:srgbClr val="FF0000"/>
                </a:solidFill>
              </a:rPr>
              <a:t>этапа Всероссийского конкурса профессионального мастерства работников сферы дополнительного образования «Сердце отдаю детям». </a:t>
            </a:r>
            <a:r>
              <a:rPr lang="ru-RU" sz="1200" dirty="0" smtClean="0">
                <a:solidFill>
                  <a:srgbClr val="FF0000"/>
                </a:solidFill>
              </a:rPr>
              <a:t>Номинация «Социально-педагогическая»</a:t>
            </a:r>
          </a:p>
          <a:p>
            <a:pPr algn="just"/>
            <a:endParaRPr lang="ru-RU" sz="1200" dirty="0" smtClean="0">
              <a:solidFill>
                <a:srgbClr val="FF0000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ru-RU" sz="1200" dirty="0">
              <a:solidFill>
                <a:srgbClr val="FF0000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ru-RU" sz="1200" dirty="0">
              <a:solidFill>
                <a:srgbClr val="FF0000"/>
              </a:solidFill>
            </a:endParaRPr>
          </a:p>
        </p:txBody>
      </p:sp>
      <p:pic>
        <p:nvPicPr>
          <p:cNvPr id="14" name="Picture 4" descr="\\mainserver\mainserver\Хржановская Оксана\Общая папка\портрет Усольцев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84" y="1868246"/>
            <a:ext cx="1074080" cy="15122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54399" y="2023264"/>
            <a:ext cx="72976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solidFill>
                  <a:srgbClr val="FF0000"/>
                </a:solidFill>
              </a:rPr>
              <a:t>Методические материалы «Методический вернисаж Идеи. Методики. Технологии».</a:t>
            </a:r>
          </a:p>
          <a:p>
            <a:pPr lvl="0">
              <a:buFont typeface="Arial" pitchFamily="34" charset="0"/>
              <a:buChar char="•"/>
            </a:pPr>
            <a:r>
              <a:rPr lang="ru-RU" sz="1200" dirty="0">
                <a:solidFill>
                  <a:srgbClr val="FF0000"/>
                </a:solidFill>
              </a:rPr>
              <a:t> Сборник методических материалов по подготовке и проведению городского конкурса  «</a:t>
            </a:r>
            <a:r>
              <a:rPr lang="ru-RU" sz="1200" dirty="0" smtClean="0">
                <a:solidFill>
                  <a:srgbClr val="FF0000"/>
                </a:solidFill>
              </a:rPr>
              <a:t>Классный руководитель </a:t>
            </a:r>
            <a:r>
              <a:rPr lang="ru-RU" sz="1200" dirty="0">
                <a:solidFill>
                  <a:srgbClr val="FF0000"/>
                </a:solidFill>
              </a:rPr>
              <a:t>Новосибирска». </a:t>
            </a:r>
          </a:p>
          <a:p>
            <a:pPr lvl="0">
              <a:buFont typeface="Arial" pitchFamily="34" charset="0"/>
              <a:buChar char="•"/>
              <a:tabLst>
                <a:tab pos="0" algn="l"/>
              </a:tabLst>
            </a:pPr>
            <a:r>
              <a:rPr lang="ru-RU" sz="1200" dirty="0">
                <a:solidFill>
                  <a:srgbClr val="FF0000"/>
                </a:solidFill>
              </a:rPr>
              <a:t>Финальный тур «Моя позиция» городского конкурса педагогического мастерства Классный руководитель Новосибирска»</a:t>
            </a:r>
          </a:p>
          <a:p>
            <a:pPr lvl="0">
              <a:buFont typeface="Arial" pitchFamily="34" charset="0"/>
              <a:buChar char="•"/>
            </a:pPr>
            <a:r>
              <a:rPr lang="ru-RU" sz="1200" dirty="0">
                <a:solidFill>
                  <a:srgbClr val="FF0000"/>
                </a:solidFill>
              </a:rPr>
              <a:t>Сборник методических материалов по подготовке и проведению городского конкурса  «Классный руководитель Новосибирска». 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solidFill>
                  <a:srgbClr val="FF0000"/>
                </a:solidFill>
              </a:rPr>
              <a:t>Педагогическая площадка «Открытое дополнительное образование: технологии и время»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3616538"/>
            <a:ext cx="705513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FF0000"/>
                </a:solidFill>
              </a:rPr>
              <a:t>Календарь знаменательных дат 2018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FF0000"/>
                </a:solidFill>
              </a:rPr>
              <a:t>«Образ </a:t>
            </a:r>
            <a:r>
              <a:rPr lang="ru-RU" sz="1200" dirty="0">
                <a:solidFill>
                  <a:srgbClr val="FF0000"/>
                </a:solidFill>
              </a:rPr>
              <a:t>города в зеркале литературы». Сборник творческих работ лауреатов городского конкурса </a:t>
            </a:r>
            <a:endParaRPr lang="ru-RU" sz="1200" dirty="0" smtClean="0">
              <a:solidFill>
                <a:srgbClr val="FF0000"/>
              </a:solidFill>
            </a:endParaRPr>
          </a:p>
          <a:p>
            <a:r>
              <a:rPr lang="ru-RU" sz="1200" dirty="0" smtClean="0">
                <a:solidFill>
                  <a:srgbClr val="FF0000"/>
                </a:solidFill>
              </a:rPr>
              <a:t>книгочеев </a:t>
            </a:r>
            <a:r>
              <a:rPr lang="ru-RU" sz="1200" dirty="0">
                <a:solidFill>
                  <a:srgbClr val="FF0000"/>
                </a:solidFill>
              </a:rPr>
              <a:t>«Город читающий», </a:t>
            </a:r>
            <a:r>
              <a:rPr lang="ru-RU" sz="1200" dirty="0" smtClean="0">
                <a:solidFill>
                  <a:srgbClr val="FF0000"/>
                </a:solidFill>
              </a:rPr>
              <a:t>посвящённый 125-летию  </a:t>
            </a:r>
            <a:r>
              <a:rPr lang="ru-RU" sz="1200" dirty="0">
                <a:solidFill>
                  <a:srgbClr val="FF0000"/>
                </a:solidFill>
              </a:rPr>
              <a:t>Новосибирска и 200-летию И.С. Тургенева</a:t>
            </a:r>
            <a:r>
              <a:rPr lang="ru-RU" sz="1200" dirty="0" smtClean="0">
                <a:solidFill>
                  <a:srgbClr val="FF0000"/>
                </a:solidFill>
              </a:rPr>
              <a:t>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FF0000"/>
                </a:solidFill>
              </a:rPr>
              <a:t>«</a:t>
            </a:r>
            <a:r>
              <a:rPr lang="ru-RU" sz="1200" dirty="0">
                <a:solidFill>
                  <a:srgbClr val="FF0000"/>
                </a:solidFill>
              </a:rPr>
              <a:t>Образ города в зеркале литературы». Методические материалы из опыта  подготовки и </a:t>
            </a:r>
            <a:endParaRPr lang="ru-RU" sz="1200" dirty="0" smtClean="0">
              <a:solidFill>
                <a:srgbClr val="FF0000"/>
              </a:solidFill>
            </a:endParaRPr>
          </a:p>
          <a:p>
            <a:r>
              <a:rPr lang="ru-RU" sz="1200" dirty="0" smtClean="0">
                <a:solidFill>
                  <a:srgbClr val="FF0000"/>
                </a:solidFill>
              </a:rPr>
              <a:t>проведения  </a:t>
            </a:r>
            <a:r>
              <a:rPr lang="ru-RU" sz="1200" dirty="0">
                <a:solidFill>
                  <a:srgbClr val="FF0000"/>
                </a:solidFill>
              </a:rPr>
              <a:t>городского конкурса книгочеев «Город читающий», посвящённый 125-летию 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38" y="3401479"/>
            <a:ext cx="1207169" cy="14457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7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493615" y="889676"/>
            <a:ext cx="723237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lang="ru-RU" sz="1400" dirty="0" smtClean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 smtClean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 smtClean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 smtClean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200" dirty="0">
                <a:solidFill>
                  <a:srgbClr val="FF0000"/>
                </a:solidFill>
              </a:rPr>
              <a:t>Инновации. Движение. Достижения: Лучшие практики реализации «Программы развития ДТД УМ «Юниор». 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>
                <a:solidFill>
                  <a:srgbClr val="FF0000"/>
                </a:solidFill>
              </a:rPr>
              <a:t>Методический сборник  по итогам проведения </a:t>
            </a:r>
            <a:r>
              <a:rPr lang="en-US" sz="1200" dirty="0">
                <a:solidFill>
                  <a:srgbClr val="FF0000"/>
                </a:solidFill>
              </a:rPr>
              <a:t>XXXVII </a:t>
            </a:r>
            <a:r>
              <a:rPr lang="ru-RU" sz="1200" dirty="0">
                <a:solidFill>
                  <a:srgbClr val="FF0000"/>
                </a:solidFill>
              </a:rPr>
              <a:t>городской открытой научно-практической конференции Новосибирского НОУ «Сибирь».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7237" y="3723878"/>
            <a:ext cx="79928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endParaRPr lang="ru-RU" sz="1400" dirty="0" smtClean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endParaRPr lang="ru-RU" sz="1400" dirty="0" smtClean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dirty="0" smtClean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dirty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</a:p>
          <a:p>
            <a:pPr lvl="0"/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48" y="190550"/>
            <a:ext cx="1098827" cy="14442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27126" y="410976"/>
            <a:ext cx="7565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FF0000"/>
                </a:solidFill>
              </a:rPr>
              <a:t>Дополнительное образование: образ будущего. Методические материалы по итогам проведения Сибирского педагогического форума образовательных организаций дополнительного образования в России.</a:t>
            </a:r>
          </a:p>
        </p:txBody>
      </p:sp>
      <p:pic>
        <p:nvPicPr>
          <p:cNvPr id="11" name="Рисунок 10" descr="Наталья Николаевна (4)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31" y="1701861"/>
            <a:ext cx="1141859" cy="1699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53" y="3401479"/>
            <a:ext cx="1216422" cy="16076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9672" y="4020630"/>
            <a:ext cx="27414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rgbClr val="FF0000"/>
                </a:solidFill>
              </a:rPr>
              <a:t>Электронная книга «История Дворца»</a:t>
            </a:r>
          </a:p>
        </p:txBody>
      </p:sp>
    </p:spTree>
    <p:extLst>
      <p:ext uri="{BB962C8B-B14F-4D97-AF65-F5344CB8AC3E}">
        <p14:creationId xmlns:p14="http://schemas.microsoft.com/office/powerpoint/2010/main" val="68931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300064" y="939266"/>
            <a:ext cx="690645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lang="ru-RU" sz="1400" dirty="0" smtClean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 smtClean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 smtClean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 smtClean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7237" y="3723878"/>
            <a:ext cx="79928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endParaRPr lang="ru-RU" sz="1400" dirty="0" smtClean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endParaRPr lang="ru-RU" sz="1400" dirty="0" smtClean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dirty="0" smtClean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dirty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</a:p>
          <a:p>
            <a:pPr lvl="0"/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\\mainserver\mainserver\Хржановская Оксана\Общая папка\новикIMG_79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37" y="1608981"/>
            <a:ext cx="1200433" cy="14947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19672" y="2067694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solidFill>
                <a:srgbClr val="FF0000"/>
              </a:solidFill>
            </a:endParaRPr>
          </a:p>
          <a:p>
            <a:r>
              <a:rPr lang="ru-RU" sz="1200" dirty="0" smtClean="0">
                <a:solidFill>
                  <a:srgbClr val="FF0000"/>
                </a:solidFill>
              </a:rPr>
              <a:t>АМКИР  собирает друзей сборник авторских интеллектуальных проектов «Юниор» </a:t>
            </a:r>
            <a:endParaRPr lang="ru-RU" sz="1200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30" y="195486"/>
            <a:ext cx="1122632" cy="14134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47664" y="339502"/>
            <a:ext cx="74013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ru-RU" sz="1200" dirty="0">
                <a:solidFill>
                  <a:srgbClr val="FF0000"/>
                </a:solidFill>
              </a:rPr>
              <a:t>Книга «Созвездие талантов». </a:t>
            </a:r>
            <a:r>
              <a:rPr lang="ru-RU" sz="1200" dirty="0" smtClean="0">
                <a:solidFill>
                  <a:srgbClr val="FF0000"/>
                </a:solidFill>
              </a:rPr>
              <a:t>Выпуск. 2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>
                <a:solidFill>
                  <a:srgbClr val="FF0000"/>
                </a:solidFill>
              </a:rPr>
              <a:t>Мелодия детской души. </a:t>
            </a:r>
            <a:r>
              <a:rPr lang="ru-RU" sz="1200" dirty="0" err="1">
                <a:solidFill>
                  <a:srgbClr val="FF0000"/>
                </a:solidFill>
              </a:rPr>
              <a:t>Вып</a:t>
            </a:r>
            <a:r>
              <a:rPr lang="ru-RU" sz="1200" dirty="0">
                <a:solidFill>
                  <a:srgbClr val="FF0000"/>
                </a:solidFill>
              </a:rPr>
              <a:t>. 2  Сборник творческих эссе городского конкурса «Таланты Новосибирска</a:t>
            </a:r>
            <a:r>
              <a:rPr lang="ru-RU" sz="1200" dirty="0" smtClean="0">
                <a:solidFill>
                  <a:srgbClr val="FF0000"/>
                </a:solidFill>
              </a:rPr>
              <a:t>»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>
                <a:solidFill>
                  <a:srgbClr val="FF0000"/>
                </a:solidFill>
              </a:rPr>
              <a:t>Методические материалы  из опыта подготовки и проведения мероприятий в рамках городской</a:t>
            </a:r>
          </a:p>
          <a:p>
            <a:pPr algn="just"/>
            <a:r>
              <a:rPr lang="ru-RU" sz="1200" dirty="0" smtClean="0">
                <a:solidFill>
                  <a:srgbClr val="FF0000"/>
                </a:solidFill>
              </a:rPr>
              <a:t>школы </a:t>
            </a:r>
            <a:r>
              <a:rPr lang="ru-RU" sz="1200" dirty="0">
                <a:solidFill>
                  <a:srgbClr val="FF0000"/>
                </a:solidFill>
              </a:rPr>
              <a:t>профессионального мастерства педагогов «Потенциал». </a:t>
            </a:r>
          </a:p>
        </p:txBody>
      </p:sp>
      <p:pic>
        <p:nvPicPr>
          <p:cNvPr id="2053" name="Picture 5" descr="http://io2.nios.ru/old/releases_imgs/asdasdsa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14" y="3103703"/>
            <a:ext cx="1359749" cy="16490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619672" y="3507854"/>
            <a:ext cx="72007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FF0000"/>
                </a:solidFill>
              </a:rPr>
              <a:t>Программное обеспечение деятельности лагеря с дневным пребыванием.</a:t>
            </a:r>
          </a:p>
        </p:txBody>
      </p:sp>
    </p:spTree>
    <p:extLst>
      <p:ext uri="{BB962C8B-B14F-4D97-AF65-F5344CB8AC3E}">
        <p14:creationId xmlns:p14="http://schemas.microsoft.com/office/powerpoint/2010/main" val="125650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300064" y="939266"/>
            <a:ext cx="690645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lang="ru-RU" sz="1400" dirty="0" smtClean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 smtClean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 smtClean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 smtClean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7237" y="3723878"/>
            <a:ext cx="79928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endParaRPr lang="ru-RU" sz="1400" dirty="0" smtClean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endParaRPr lang="ru-RU" sz="1400" dirty="0" smtClean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dirty="0" smtClean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dirty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</a:p>
          <a:p>
            <a:pPr lvl="0"/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339502"/>
            <a:ext cx="69847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FF0000"/>
                </a:solidFill>
              </a:rPr>
              <a:t>Пресс-центр  в образовательном учреждении. </a:t>
            </a:r>
            <a:r>
              <a:rPr lang="ru-RU" sz="1200" dirty="0" err="1">
                <a:solidFill>
                  <a:srgbClr val="FF0000"/>
                </a:solidFill>
              </a:rPr>
              <a:t>Вып</a:t>
            </a:r>
            <a:r>
              <a:rPr lang="ru-RU" sz="1200" dirty="0">
                <a:solidFill>
                  <a:srgbClr val="FF0000"/>
                </a:solidFill>
              </a:rPr>
              <a:t>. 14 Сборник по итогам 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smtClean="0">
                <a:solidFill>
                  <a:srgbClr val="FF0000"/>
                </a:solidFill>
              </a:rPr>
              <a:t>XXI </a:t>
            </a:r>
            <a:r>
              <a:rPr lang="ru-RU" sz="1200" dirty="0">
                <a:solidFill>
                  <a:srgbClr val="FF0000"/>
                </a:solidFill>
              </a:rPr>
              <a:t>городского   конкурса  детских и юношеских СМИ</a:t>
            </a:r>
          </a:p>
        </p:txBody>
      </p:sp>
      <p:pic>
        <p:nvPicPr>
          <p:cNvPr id="5122" name="Picture 2" descr="http://io.nios.ru/sites/io.nios.ru/files/avtor/kalini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2735"/>
            <a:ext cx="1366132" cy="11968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40280"/>
            <a:ext cx="1366132" cy="14570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15715" y="1893373"/>
            <a:ext cx="66247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FF0000"/>
                </a:solidFill>
              </a:rPr>
              <a:t>«Ученик года Новосибирска». Методические материалы из опыта подготовки и  конкурса.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2859235"/>
            <a:ext cx="67687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ru-RU" sz="1200" dirty="0">
                <a:solidFill>
                  <a:srgbClr val="FF0000"/>
                </a:solidFill>
              </a:rPr>
              <a:t>Программа городской конференции младших школьников  «Моё первое открытие». </a:t>
            </a:r>
            <a:endParaRPr lang="ru-RU" sz="1200" dirty="0" smtClean="0">
              <a:solidFill>
                <a:srgbClr val="FF0000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>
                <a:solidFill>
                  <a:srgbClr val="FF0000"/>
                </a:solidFill>
              </a:rPr>
              <a:t>Программа городского конкурса исследовательских проектов  5-8 классов</a:t>
            </a:r>
            <a:r>
              <a:rPr lang="ru-RU" sz="1200" dirty="0" smtClean="0">
                <a:solidFill>
                  <a:srgbClr val="FF0000"/>
                </a:solidFill>
              </a:rPr>
              <a:t>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>
                <a:solidFill>
                  <a:srgbClr val="FF0000"/>
                </a:solidFill>
              </a:rPr>
              <a:t>Программа </a:t>
            </a:r>
            <a:r>
              <a:rPr lang="en-US" sz="1200" dirty="0">
                <a:solidFill>
                  <a:srgbClr val="FF0000"/>
                </a:solidFill>
              </a:rPr>
              <a:t>XXXVII </a:t>
            </a:r>
            <a:r>
              <a:rPr lang="ru-RU" sz="1200" dirty="0">
                <a:solidFill>
                  <a:srgbClr val="FF0000"/>
                </a:solidFill>
              </a:rPr>
              <a:t>городской открытой  научно-практической  конференции НОУ «Сибирь. </a:t>
            </a:r>
            <a:endParaRPr lang="ru-RU" sz="12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FF0000"/>
                </a:solidFill>
              </a:rPr>
              <a:t>Сборник </a:t>
            </a:r>
            <a:r>
              <a:rPr lang="ru-RU" sz="1200" dirty="0">
                <a:solidFill>
                  <a:srgbClr val="FF0000"/>
                </a:solidFill>
              </a:rPr>
              <a:t>работ участников секции «История ДТД УМ «Юниор»</a:t>
            </a:r>
            <a:r>
              <a:rPr lang="en-US" sz="1200" dirty="0">
                <a:solidFill>
                  <a:srgbClr val="FF0000"/>
                </a:solidFill>
              </a:rPr>
              <a:t>XXXVII </a:t>
            </a:r>
            <a:r>
              <a:rPr lang="ru-RU" sz="1200" dirty="0" smtClean="0">
                <a:solidFill>
                  <a:srgbClr val="FF0000"/>
                </a:solidFill>
              </a:rPr>
              <a:t>городской </a:t>
            </a:r>
            <a:r>
              <a:rPr lang="ru-RU" sz="1200" dirty="0">
                <a:solidFill>
                  <a:srgbClr val="FF0000"/>
                </a:solidFill>
              </a:rPr>
              <a:t>открытой научно-практической конференции НОУ «Сибирь». </a:t>
            </a:r>
            <a:endParaRPr lang="ru-RU" sz="12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200" dirty="0">
                <a:solidFill>
                  <a:srgbClr val="FF0000"/>
                </a:solidFill>
              </a:rPr>
              <a:t>Сборник работ победителей </a:t>
            </a:r>
            <a:r>
              <a:rPr lang="en-US" sz="1200" dirty="0">
                <a:solidFill>
                  <a:srgbClr val="FF0000"/>
                </a:solidFill>
              </a:rPr>
              <a:t>XXXVII </a:t>
            </a:r>
            <a:r>
              <a:rPr lang="ru-RU" sz="1200" dirty="0">
                <a:solidFill>
                  <a:srgbClr val="FF0000"/>
                </a:solidFill>
              </a:rPr>
              <a:t>городской открытой  научно-практической  конференции НОУ «Сибирь. </a:t>
            </a:r>
            <a:endParaRPr lang="ru-RU" sz="12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200" dirty="0">
                <a:solidFill>
                  <a:srgbClr val="FF0000"/>
                </a:solidFill>
              </a:rPr>
              <a:t>Сборник  работ победителей городского конкурса исследовательских  проектов учащихся  5-8 классов. </a:t>
            </a:r>
          </a:p>
        </p:txBody>
      </p:sp>
      <p:pic>
        <p:nvPicPr>
          <p:cNvPr id="1026" name="Picture 2" descr="\\mainserver\mainserver\Хржановская Оксана\Общая папка\Бодня Т.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56" y="3114068"/>
            <a:ext cx="1647344" cy="12446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44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261638"/>
            <a:ext cx="78488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>
                <a:solidFill>
                  <a:srgbClr val="FFFFFF"/>
                </a:solidFill>
              </a:rPr>
              <a:t>Публикации педагогического коллектива </a:t>
            </a:r>
            <a:endParaRPr lang="ru-RU" sz="2600" dirty="0" smtClean="0">
              <a:solidFill>
                <a:srgbClr val="FFFFFF"/>
              </a:solidFill>
            </a:endParaRPr>
          </a:p>
          <a:p>
            <a:pPr algn="ctr"/>
            <a:r>
              <a:rPr lang="ru-RU" sz="2600" dirty="0" smtClean="0">
                <a:solidFill>
                  <a:srgbClr val="FFFFFF"/>
                </a:solidFill>
              </a:rPr>
              <a:t>ДТД </a:t>
            </a:r>
            <a:r>
              <a:rPr lang="ru-RU" sz="2600" dirty="0">
                <a:solidFill>
                  <a:srgbClr val="FFFFFF"/>
                </a:solidFill>
              </a:rPr>
              <a:t>УМ «Юниор» в периодических изданиях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203598"/>
            <a:ext cx="8280920" cy="1388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chemeClr val="bg1"/>
                </a:solidFill>
                <a:ea typeface="Calibri"/>
                <a:cs typeface="Times New Roman"/>
              </a:rPr>
              <a:t>«Воспитание и дополнительное образование в Новосибирской области»</a:t>
            </a:r>
          </a:p>
          <a:p>
            <a:pPr algn="just">
              <a:lnSpc>
                <a:spcPct val="115000"/>
              </a:lnSpc>
            </a:pPr>
            <a:r>
              <a:rPr lang="ru-RU" sz="1200" dirty="0">
                <a:solidFill>
                  <a:srgbClr val="FF0000"/>
                </a:solidFill>
                <a:ea typeface="Calibri"/>
                <a:cs typeface="Times New Roman"/>
              </a:rPr>
              <a:t>Вострокнутов  А. В. Соблюдая традиции, мы с гордостью смотрим в будущее.- 2018.-№ 3.</a:t>
            </a:r>
          </a:p>
          <a:p>
            <a:pPr algn="just">
              <a:lnSpc>
                <a:spcPct val="115000"/>
              </a:lnSpc>
            </a:pPr>
            <a:r>
              <a:rPr lang="ru-RU" sz="1200" dirty="0">
                <a:solidFill>
                  <a:srgbClr val="FF0000"/>
                </a:solidFill>
                <a:ea typeface="Calibri"/>
                <a:cs typeface="Times New Roman"/>
              </a:rPr>
              <a:t>Якутин Е.А. Вместе создаем будущее.-2018.-№ 3.</a:t>
            </a:r>
          </a:p>
          <a:p>
            <a:pPr algn="just">
              <a:lnSpc>
                <a:spcPct val="115000"/>
              </a:lnSpc>
            </a:pPr>
            <a:r>
              <a:rPr lang="ru-RU" sz="1200" dirty="0">
                <a:solidFill>
                  <a:srgbClr val="FF0000"/>
                </a:solidFill>
                <a:ea typeface="Calibri"/>
                <a:cs typeface="Times New Roman"/>
              </a:rPr>
              <a:t>Плотников С.Н. Ориентируясь на гармонию души.-2018.-№ 3.</a:t>
            </a:r>
          </a:p>
          <a:p>
            <a:pPr algn="just">
              <a:lnSpc>
                <a:spcPct val="115000"/>
              </a:lnSpc>
            </a:pPr>
            <a:r>
              <a:rPr lang="ru-RU" sz="1200" dirty="0">
                <a:solidFill>
                  <a:srgbClr val="FF0000"/>
                </a:solidFill>
                <a:ea typeface="Calibri"/>
                <a:cs typeface="Times New Roman"/>
              </a:rPr>
              <a:t>Усольцева М.Э. Классный</a:t>
            </a:r>
            <a:r>
              <a:rPr lang="ru-RU" sz="1200" b="1" dirty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ru-RU" sz="1200" dirty="0">
                <a:solidFill>
                  <a:srgbClr val="FF0000"/>
                </a:solidFill>
                <a:ea typeface="Calibri"/>
                <a:cs typeface="Times New Roman"/>
              </a:rPr>
              <a:t>руководитель Новосибирска - второе дыхание конкурса. -2018.-№ 12.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592183"/>
            <a:ext cx="8496944" cy="1963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chemeClr val="bg1"/>
                </a:solidFill>
                <a:ea typeface="Calibri"/>
                <a:cs typeface="Times New Roman"/>
              </a:rPr>
              <a:t>Информационно-методический журнал  «Управление развитием образования»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solidFill>
                  <a:srgbClr val="FF0000"/>
                </a:solidFill>
                <a:ea typeface="Calibri"/>
                <a:cs typeface="Times New Roman"/>
              </a:rPr>
              <a:t>Доронина А.А. «Взаимодействие образовательных организаций основного и дополнительного образования как вектор развития профессионализма педагогов».-2018.-№1(17).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chemeClr val="bg1"/>
                </a:solidFill>
                <a:ea typeface="Calibri"/>
                <a:cs typeface="Times New Roman"/>
              </a:rPr>
              <a:t>Периодическое издание «Сибирский учитель»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solidFill>
                  <a:srgbClr val="FF0000"/>
                </a:solidFill>
                <a:ea typeface="Calibri"/>
                <a:cs typeface="Times New Roman"/>
              </a:rPr>
              <a:t>Сапрыкина Г.А Конференция как средство приобщения обучающихся к исследовательской деятельности/ Сапрыкина Г.А, Тихонова Т.И.-2018.-№ 12.</a:t>
            </a:r>
          </a:p>
        </p:txBody>
      </p:sp>
    </p:spTree>
    <p:extLst>
      <p:ext uri="{BB962C8B-B14F-4D97-AF65-F5344CB8AC3E}">
        <p14:creationId xmlns:p14="http://schemas.microsoft.com/office/powerpoint/2010/main" val="395992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261638"/>
            <a:ext cx="7848872" cy="4786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FFFFFF"/>
                </a:solidFill>
              </a:rPr>
              <a:t>Публикации педагогического коллектива </a:t>
            </a:r>
            <a:endParaRPr lang="ru-RU" sz="2000" dirty="0" smtClean="0">
              <a:solidFill>
                <a:srgbClr val="FFFFFF"/>
              </a:solidFill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FFFFFF"/>
                </a:solidFill>
              </a:rPr>
              <a:t>ДТД </a:t>
            </a:r>
            <a:r>
              <a:rPr lang="ru-RU" sz="2000" dirty="0">
                <a:solidFill>
                  <a:srgbClr val="FFFFFF"/>
                </a:solidFill>
              </a:rPr>
              <a:t>УМ «Юниор» в периодических </a:t>
            </a:r>
            <a:r>
              <a:rPr lang="ru-RU" sz="2000" dirty="0" smtClean="0">
                <a:solidFill>
                  <a:srgbClr val="FFFFFF"/>
                </a:solidFill>
              </a:rPr>
              <a:t>изданиях</a:t>
            </a:r>
            <a:endParaRPr lang="ru-RU" dirty="0" smtClean="0"/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chemeClr val="bg1"/>
                </a:solidFill>
                <a:ea typeface="Calibri"/>
                <a:cs typeface="Times New Roman"/>
              </a:rPr>
              <a:t>Газета </a:t>
            </a:r>
            <a:r>
              <a:rPr lang="ru-RU" b="1" dirty="0">
                <a:solidFill>
                  <a:schemeClr val="bg1"/>
                </a:solidFill>
                <a:ea typeface="Calibri"/>
                <a:cs typeface="Times New Roman"/>
              </a:rPr>
              <a:t>«Педагогическое эхо»</a:t>
            </a:r>
          </a:p>
          <a:p>
            <a:pPr algn="just"/>
            <a:r>
              <a:rPr lang="ru-RU" sz="1200" dirty="0" err="1">
                <a:solidFill>
                  <a:srgbClr val="FF0000"/>
                </a:solidFill>
                <a:ea typeface="Calibri"/>
                <a:cs typeface="Times New Roman"/>
              </a:rPr>
              <a:t>Цурганова</a:t>
            </a:r>
            <a:r>
              <a:rPr lang="ru-RU" sz="1200" dirty="0">
                <a:solidFill>
                  <a:srgbClr val="FF0000"/>
                </a:solidFill>
                <a:ea typeface="Calibri"/>
                <a:cs typeface="Times New Roman"/>
              </a:rPr>
              <a:t> Е.И. Созвездие талантов. -2018.-№ 9.</a:t>
            </a:r>
          </a:p>
          <a:p>
            <a:pPr algn="just"/>
            <a:r>
              <a:rPr lang="ru-RU" sz="1200" dirty="0">
                <a:solidFill>
                  <a:srgbClr val="FF0000"/>
                </a:solidFill>
                <a:ea typeface="Calibri"/>
                <a:cs typeface="Times New Roman"/>
              </a:rPr>
              <a:t>Иванова И.А Образ города в зеркале литературы.- 2018.-№ 4.  </a:t>
            </a:r>
          </a:p>
          <a:p>
            <a:pPr algn="just"/>
            <a:r>
              <a:rPr lang="ru-RU" sz="1200" dirty="0">
                <a:solidFill>
                  <a:srgbClr val="FF0000"/>
                </a:solidFill>
                <a:ea typeface="Calibri"/>
                <a:cs typeface="Times New Roman"/>
              </a:rPr>
              <a:t>Иванова И.А. Книжная Сибирь. -2018.-№ 9.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800" b="1" dirty="0" smtClean="0">
              <a:solidFill>
                <a:schemeClr val="bg1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chemeClr val="bg1"/>
                </a:solidFill>
                <a:ea typeface="Calibri"/>
                <a:cs typeface="Times New Roman"/>
              </a:rPr>
              <a:t>Периодическое </a:t>
            </a:r>
            <a:r>
              <a:rPr lang="ru-RU" b="1" dirty="0">
                <a:solidFill>
                  <a:schemeClr val="bg1"/>
                </a:solidFill>
                <a:ea typeface="Calibri"/>
                <a:cs typeface="Times New Roman"/>
              </a:rPr>
              <a:t>издание «</a:t>
            </a:r>
            <a:r>
              <a:rPr lang="ru-RU" b="1" dirty="0" smtClean="0">
                <a:solidFill>
                  <a:schemeClr val="bg1"/>
                </a:solidFill>
                <a:ea typeface="Calibri"/>
                <a:cs typeface="Times New Roman"/>
              </a:rPr>
              <a:t>Лицеист»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solidFill>
                  <a:srgbClr val="FF0000"/>
                </a:solidFill>
                <a:ea typeface="Calibri"/>
                <a:cs typeface="Times New Roman"/>
              </a:rPr>
              <a:t>Иванова </a:t>
            </a:r>
            <a:r>
              <a:rPr lang="ru-RU" sz="1200" dirty="0">
                <a:solidFill>
                  <a:srgbClr val="FF0000"/>
                </a:solidFill>
                <a:ea typeface="Calibri"/>
                <a:cs typeface="Times New Roman"/>
              </a:rPr>
              <a:t>И.А. Имя писателя на карте города.-2018.-№ 2</a:t>
            </a:r>
            <a:r>
              <a:rPr lang="ru-RU" sz="1200" dirty="0" smtClean="0">
                <a:solidFill>
                  <a:srgbClr val="FF0000"/>
                </a:solidFill>
                <a:ea typeface="Calibri"/>
                <a:cs typeface="Times New Roman"/>
              </a:rPr>
              <a:t>.</a:t>
            </a:r>
          </a:p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chemeClr val="bg1"/>
                </a:solidFill>
                <a:ea typeface="Calibri"/>
                <a:cs typeface="Times New Roman"/>
              </a:rPr>
              <a:t>Электронная газета «Интерактивное образование»</a:t>
            </a:r>
          </a:p>
          <a:p>
            <a:pPr algn="just"/>
            <a:r>
              <a:rPr lang="ru-RU" sz="1200" dirty="0">
                <a:solidFill>
                  <a:srgbClr val="FF0000"/>
                </a:solidFill>
                <a:ea typeface="Calibri"/>
                <a:cs typeface="Times New Roman"/>
              </a:rPr>
              <a:t>Мариненко М.С. Исторический экскурс к 75-летию ДТД УМ «Юниор.- 2018.-№ 77.</a:t>
            </a:r>
          </a:p>
          <a:p>
            <a:pPr algn="just"/>
            <a:r>
              <a:rPr lang="ru-RU" sz="1200" dirty="0">
                <a:solidFill>
                  <a:srgbClr val="FF0000"/>
                </a:solidFill>
                <a:ea typeface="Calibri"/>
                <a:cs typeface="Times New Roman"/>
              </a:rPr>
              <a:t>Шевелева Н.В. «Роль патриотического воспитания в системе современного образования».-2018.-№ 77.</a:t>
            </a:r>
          </a:p>
          <a:p>
            <a:pPr algn="just"/>
            <a:r>
              <a:rPr lang="ru-RU" sz="1200" dirty="0" err="1">
                <a:solidFill>
                  <a:srgbClr val="FF0000"/>
                </a:solidFill>
                <a:ea typeface="Calibri"/>
                <a:cs typeface="Times New Roman"/>
              </a:rPr>
              <a:t>Цурганова</a:t>
            </a:r>
            <a:r>
              <a:rPr lang="ru-RU" sz="1200" dirty="0">
                <a:solidFill>
                  <a:srgbClr val="FF0000"/>
                </a:solidFill>
                <a:ea typeface="Calibri"/>
                <a:cs typeface="Times New Roman"/>
              </a:rPr>
              <a:t> Е.И. Рубрика «Одаренные дети». 2018.-№ 78-79. </a:t>
            </a:r>
          </a:p>
          <a:p>
            <a:pPr algn="just"/>
            <a:r>
              <a:rPr lang="ru-RU" sz="1200" dirty="0" err="1">
                <a:solidFill>
                  <a:srgbClr val="FF0000"/>
                </a:solidFill>
                <a:ea typeface="Calibri"/>
                <a:cs typeface="Times New Roman"/>
              </a:rPr>
              <a:t>Бицко</a:t>
            </a:r>
            <a:r>
              <a:rPr lang="ru-RU" sz="1200" dirty="0">
                <a:solidFill>
                  <a:srgbClr val="FF0000"/>
                </a:solidFill>
                <a:ea typeface="Calibri"/>
                <a:cs typeface="Times New Roman"/>
              </a:rPr>
              <a:t> Н.Н. «Социальное воспитание в условиях профильной смены.- 2018.-№ 80.</a:t>
            </a:r>
          </a:p>
          <a:p>
            <a:pPr algn="just"/>
            <a:r>
              <a:rPr lang="ru-RU" sz="1200" dirty="0">
                <a:solidFill>
                  <a:srgbClr val="FF0000"/>
                </a:solidFill>
                <a:ea typeface="Calibri"/>
                <a:cs typeface="Times New Roman"/>
              </a:rPr>
              <a:t>Иванова И.А. Имя писателя на карте города. -2018.-№76</a:t>
            </a:r>
          </a:p>
          <a:p>
            <a:pPr algn="just"/>
            <a:r>
              <a:rPr lang="ru-RU" sz="1200" dirty="0">
                <a:solidFill>
                  <a:srgbClr val="FF0000"/>
                </a:solidFill>
                <a:ea typeface="Calibri"/>
                <a:cs typeface="Times New Roman"/>
              </a:rPr>
              <a:t>Усольцева М. Э. Рубрика  Классный час для классного руководителя. -2018.-№76.</a:t>
            </a:r>
          </a:p>
          <a:p>
            <a:pPr algn="just"/>
            <a:endParaRPr lang="ru-RU" sz="12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203598"/>
            <a:ext cx="8280920" cy="35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600" b="1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7262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Группа 47"/>
          <p:cNvGrpSpPr/>
          <p:nvPr/>
        </p:nvGrpSpPr>
        <p:grpSpPr>
          <a:xfrm>
            <a:off x="501213" y="765288"/>
            <a:ext cx="3396797" cy="4176193"/>
            <a:chOff x="432318" y="782574"/>
            <a:chExt cx="3396797" cy="4176193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824790" y="3757913"/>
              <a:ext cx="3004325" cy="601583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432318" y="4357184"/>
              <a:ext cx="3396796" cy="601583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1184830" y="3157354"/>
              <a:ext cx="2644284" cy="601583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1472863" y="2563135"/>
              <a:ext cx="2356252" cy="601583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1832903" y="2007100"/>
              <a:ext cx="1996212" cy="579196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2093150" y="1383130"/>
              <a:ext cx="1698382" cy="601583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2498833" y="782574"/>
              <a:ext cx="1276692" cy="601583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FF0000"/>
                  </a:solidFill>
                </a:rPr>
                <a:t>VII </a:t>
              </a:r>
              <a:r>
                <a:rPr lang="ru-RU" sz="1400" dirty="0" smtClean="0">
                  <a:solidFill>
                    <a:srgbClr val="FF0000"/>
                  </a:solidFill>
                </a:rPr>
                <a:t>уровень</a:t>
              </a:r>
              <a:endParaRPr lang="ru-RU" sz="1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51" name="Прямоугольник 50"/>
          <p:cNvSpPr/>
          <p:nvPr/>
        </p:nvSpPr>
        <p:spPr>
          <a:xfrm rot="10800000" flipH="1" flipV="1">
            <a:off x="3787975" y="4349821"/>
            <a:ext cx="5176509" cy="60158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Исследования субъектов образовательного процесса: Ребёнок</a:t>
            </a:r>
            <a:endParaRPr lang="ru-RU" sz="1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 rot="10800000" flipH="1" flipV="1">
            <a:off x="3792514" y="3752661"/>
            <a:ext cx="5171973" cy="60158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Исследования субъектов образовательного процесса: Родитель</a:t>
            </a:r>
            <a:endParaRPr lang="ru-RU" sz="1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 rot="10800000" flipH="1" flipV="1">
            <a:off x="3792515" y="3151079"/>
            <a:ext cx="5171970" cy="60158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Исследование развития личности обучающегося,</a:t>
            </a:r>
          </a:p>
          <a:p>
            <a:r>
              <a:rPr lang="ru-RU" sz="1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Исследование особенностей детского коллектива</a:t>
            </a:r>
            <a:endParaRPr lang="ru-RU" sz="1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 rot="10800000" flipH="1" flipV="1">
            <a:off x="3787974" y="2549496"/>
            <a:ext cx="5176511" cy="60158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Эффективность реализации образовательной программы педагога,</a:t>
            </a:r>
          </a:p>
          <a:p>
            <a:r>
              <a:rPr lang="ru-RU" sz="1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Определение уровня педагогических компетенций педагога дополнительного образования</a:t>
            </a:r>
          </a:p>
          <a:p>
            <a:pPr algn="ctr"/>
            <a:endParaRPr lang="ru-RU" sz="1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 rot="10800000" flipH="1" flipV="1">
            <a:off x="3792515" y="1967428"/>
            <a:ext cx="5171972" cy="60158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 rot="10800000" flipH="1" flipV="1">
            <a:off x="3787976" y="1365845"/>
            <a:ext cx="5176512" cy="60158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Исследование качества учебно-воспитательного процесса по отделениям,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Исследование психологического климата и организационной культуры организации,</a:t>
            </a:r>
          </a:p>
          <a:p>
            <a:pPr algn="just"/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Исследования качества учебно-воспитательного процесса по отделениям,</a:t>
            </a:r>
          </a:p>
          <a:p>
            <a:pPr algn="just"/>
            <a:r>
              <a:rPr lang="ru-RU" sz="1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Исследование психологического климата и организационной культуры организации,</a:t>
            </a:r>
          </a:p>
          <a:p>
            <a:pPr algn="just"/>
            <a:r>
              <a:rPr lang="ru-RU" sz="1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Анализ </a:t>
            </a:r>
            <a:r>
              <a:rPr lang="ru-RU" sz="1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полученных данных по отделениям</a:t>
            </a:r>
          </a:p>
          <a:p>
            <a:pPr algn="just"/>
            <a:endParaRPr lang="ru-RU" sz="1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Эффективность реализации образовательной программы отдела,</a:t>
            </a:r>
          </a:p>
          <a:p>
            <a:pPr algn="just"/>
            <a:r>
              <a:rPr lang="ru-RU" sz="1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Определение уровня педагогических компетенций педагога дополнительного образования,</a:t>
            </a:r>
          </a:p>
          <a:p>
            <a:pPr algn="just"/>
            <a:r>
              <a:rPr lang="ru-RU" sz="1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Исследование качества учебно-воспитательного процесса отдела.</a:t>
            </a:r>
          </a:p>
          <a:p>
            <a:pPr algn="just"/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 rot="10800000" flipH="1" flipV="1">
            <a:off x="3787975" y="764262"/>
            <a:ext cx="5176510" cy="60158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Экспертиза проведения исследований,</a:t>
            </a:r>
          </a:p>
          <a:p>
            <a:pPr algn="just"/>
            <a:r>
              <a:rPr lang="ru-RU" sz="1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Модернизация модели управления,</a:t>
            </a:r>
          </a:p>
          <a:p>
            <a:pPr algn="just"/>
            <a:r>
              <a:rPr lang="ru-RU" sz="1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Анализ развития организации, определение перспектив развития организации</a:t>
            </a:r>
            <a:endParaRPr lang="ru-RU" sz="1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199596" y="1532299"/>
            <a:ext cx="13491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    VI</a:t>
            </a:r>
            <a:r>
              <a:rPr lang="ru-RU" sz="1400" dirty="0" smtClean="0">
                <a:solidFill>
                  <a:srgbClr val="FF0000"/>
                </a:solidFill>
              </a:rPr>
              <a:t> уровень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882788" y="2086424"/>
            <a:ext cx="19371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V</a:t>
            </a:r>
            <a:r>
              <a:rPr lang="ru-RU" sz="1400" dirty="0" smtClean="0">
                <a:solidFill>
                  <a:srgbClr val="FF0000"/>
                </a:solidFill>
              </a:rPr>
              <a:t> </a:t>
            </a:r>
            <a:r>
              <a:rPr lang="ru-RU" sz="1400" dirty="0">
                <a:solidFill>
                  <a:srgbClr val="FF0000"/>
                </a:solidFill>
              </a:rPr>
              <a:t>уровень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2361758" y="2672984"/>
            <a:ext cx="11477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IV</a:t>
            </a:r>
            <a:r>
              <a:rPr lang="ru-RU" sz="1400" dirty="0" smtClean="0">
                <a:solidFill>
                  <a:srgbClr val="FF0000"/>
                </a:solidFill>
              </a:rPr>
              <a:t> </a:t>
            </a:r>
            <a:r>
              <a:rPr lang="ru-RU" sz="1400" dirty="0">
                <a:solidFill>
                  <a:srgbClr val="FF0000"/>
                </a:solidFill>
              </a:rPr>
              <a:t>уровень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2415944" y="3267203"/>
            <a:ext cx="10134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III</a:t>
            </a:r>
            <a:r>
              <a:rPr lang="ru-RU" sz="1400" dirty="0" smtClean="0">
                <a:solidFill>
                  <a:srgbClr val="FF0000"/>
                </a:solidFill>
              </a:rPr>
              <a:t> </a:t>
            </a:r>
            <a:r>
              <a:rPr lang="ru-RU" sz="1400" dirty="0">
                <a:solidFill>
                  <a:srgbClr val="FF0000"/>
                </a:solidFill>
              </a:rPr>
              <a:t>уровень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2429542" y="3867762"/>
            <a:ext cx="9252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II</a:t>
            </a:r>
            <a:r>
              <a:rPr lang="ru-RU" sz="1400" dirty="0" smtClean="0">
                <a:solidFill>
                  <a:srgbClr val="FF0000"/>
                </a:solidFill>
              </a:rPr>
              <a:t>уровень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2361758" y="4467033"/>
            <a:ext cx="9140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I </a:t>
            </a:r>
            <a:r>
              <a:rPr lang="ru-RU" sz="1400" dirty="0" smtClean="0">
                <a:solidFill>
                  <a:srgbClr val="FF0000"/>
                </a:solidFill>
              </a:rPr>
              <a:t>уровень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901798" y="267494"/>
            <a:ext cx="4110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Компоненты мониторинга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01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95486"/>
            <a:ext cx="8208912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Городская открытая научно-практическая </a:t>
            </a:r>
            <a:r>
              <a:rPr lang="ru-RU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конференция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Новосибирского научного общества учащихся «Сибирь</a:t>
            </a:r>
            <a:r>
              <a:rPr lang="ru-RU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»</a:t>
            </a:r>
            <a:endParaRPr lang="ru-RU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981494"/>
            <a:ext cx="7920880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Городская конференция младших школьников «Мое первое открытие»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3507854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FFFFFF"/>
                </a:solidFill>
              </a:rPr>
              <a:t>Городской конкурс исследовательских проектов учащихся 5-8 классов</a:t>
            </a:r>
            <a:endParaRPr lang="ru-RU" b="1" dirty="0">
              <a:solidFill>
                <a:srgbClr val="FFFFFF"/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551966"/>
              </p:ext>
            </p:extLst>
          </p:nvPr>
        </p:nvGraphicFramePr>
        <p:xfrm>
          <a:off x="539552" y="841818"/>
          <a:ext cx="8208912" cy="1140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  <a:gridCol w="2448273"/>
                <a:gridCol w="2736303"/>
              </a:tblGrid>
              <a:tr h="69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2016 год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(кол-во участников/ОУ)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</a:rPr>
                        <a:t>2017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</a:rPr>
                        <a:t>(кол-во </a:t>
                      </a:r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</a:rPr>
                        <a:t>участников/ОУ)</a:t>
                      </a:r>
                      <a:endParaRPr lang="ru-RU" sz="1400" dirty="0" smtClean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</a:rPr>
                        <a:t>2018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</a:rPr>
                        <a:t>(кол-во участников/ОУ)</a:t>
                      </a:r>
                      <a:endParaRPr lang="ru-RU" sz="1400" dirty="0" smtClean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4499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1290 чел. / 137 ОУ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</a:rPr>
                        <a:t>1372чел. / 148ОУ</a:t>
                      </a:r>
                      <a:endParaRPr lang="ru-RU" sz="14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</a:rPr>
                        <a:t>1268 чел. / 147ОУ</a:t>
                      </a:r>
                      <a:endParaRPr lang="ru-RU" sz="14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597545"/>
              </p:ext>
            </p:extLst>
          </p:nvPr>
        </p:nvGraphicFramePr>
        <p:xfrm>
          <a:off x="539552" y="2427734"/>
          <a:ext cx="8208912" cy="1100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  <a:gridCol w="2448273"/>
                <a:gridCol w="2736303"/>
              </a:tblGrid>
              <a:tr h="43204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2016 год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(кол-во участников/ОУ)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</a:rPr>
                        <a:t>2017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</a:rPr>
                        <a:t>(кол-во </a:t>
                      </a:r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</a:rPr>
                        <a:t>участников/ОУ)</a:t>
                      </a:r>
                      <a:endParaRPr lang="ru-RU" sz="1400" dirty="0" smtClean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</a:rPr>
                        <a:t>2018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</a:rPr>
                        <a:t>(кол-во участников/ОУ)</a:t>
                      </a:r>
                      <a:endParaRPr lang="ru-RU" sz="1400" dirty="0" smtClean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4083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1150 чел. / 170 ОУ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</a:rPr>
                        <a:t>1162чел. /175ОУ</a:t>
                      </a:r>
                      <a:endParaRPr lang="ru-RU" sz="14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</a:rPr>
                        <a:t>1041 чел. /179</a:t>
                      </a:r>
                      <a:r>
                        <a:rPr lang="ru-RU" sz="1400" b="1" baseline="0" dirty="0" smtClean="0">
                          <a:effectLst/>
                        </a:rPr>
                        <a:t> ОУ</a:t>
                      </a:r>
                      <a:endParaRPr lang="ru-RU" sz="14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471663"/>
              </p:ext>
            </p:extLst>
          </p:nvPr>
        </p:nvGraphicFramePr>
        <p:xfrm>
          <a:off x="539552" y="3848786"/>
          <a:ext cx="8208912" cy="1100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  <a:gridCol w="2448273"/>
                <a:gridCol w="2736303"/>
              </a:tblGrid>
              <a:tr h="43204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2016 год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(кол-во участников/ОУ)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</a:rPr>
                        <a:t>2017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</a:rPr>
                        <a:t>(кол-во </a:t>
                      </a:r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</a:rPr>
                        <a:t>участников/ОУ)</a:t>
                      </a:r>
                      <a:endParaRPr lang="ru-RU" sz="1400" dirty="0" smtClean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</a:rPr>
                        <a:t>2018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</a:rPr>
                        <a:t>(кол-во участников/ОУ)</a:t>
                      </a:r>
                      <a:endParaRPr lang="ru-RU" sz="1400" dirty="0" smtClean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4083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842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чел. / 182ОУ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</a:rPr>
                        <a:t>928</a:t>
                      </a:r>
                      <a:r>
                        <a:rPr lang="ru-RU" sz="1400" b="1" baseline="0" dirty="0" smtClean="0">
                          <a:effectLst/>
                        </a:rPr>
                        <a:t> </a:t>
                      </a:r>
                      <a:r>
                        <a:rPr lang="ru-RU" sz="1400" b="1" dirty="0" smtClean="0">
                          <a:effectLst/>
                        </a:rPr>
                        <a:t>чел. /203ОУ</a:t>
                      </a:r>
                      <a:endParaRPr lang="ru-RU" sz="14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</a:rPr>
                        <a:t>956 чел. /204</a:t>
                      </a:r>
                      <a:r>
                        <a:rPr lang="ru-RU" sz="1400" b="1" baseline="0" dirty="0" smtClean="0">
                          <a:effectLst/>
                        </a:rPr>
                        <a:t> ОУ</a:t>
                      </a:r>
                      <a:endParaRPr lang="ru-RU" sz="14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493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600" dirty="0"/>
              <a:t>Функции методической службы ДТД УМ «Юниор»</a:t>
            </a:r>
            <a:br>
              <a:rPr lang="ru-RU" sz="2600" dirty="0"/>
            </a:br>
            <a:endParaRPr lang="ru-RU" sz="2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2411" y="815084"/>
            <a:ext cx="2017645" cy="5325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Аналитическая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83971" y="818747"/>
            <a:ext cx="6336704" cy="5325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Анализ состояния образовательного процесса, качества </a:t>
            </a:r>
          </a:p>
          <a:p>
            <a:pPr lvl="0" algn="just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методического сопровождения, эффективности ГМО, и т.д.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2411" y="1548847"/>
            <a:ext cx="2016224" cy="5325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Планово-прогностическая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83971" y="1447675"/>
            <a:ext cx="6336704" cy="764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Системный подход к прогнозированию и планированию; прогнозированию потребностей в информационно-методическом обеспечении деятельности ОО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3832" y="2283938"/>
            <a:ext cx="2016224" cy="5325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Информационная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83971" y="2283938"/>
            <a:ext cx="6336704" cy="5325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Информационно-методическое обеспечение развития образовательной организации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73832" y="3018810"/>
            <a:ext cx="2016224" cy="5325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Организационно-координационная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55776" y="3018809"/>
            <a:ext cx="6336704" cy="5325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Информационно-методическое обеспечение развития образовательной организации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84176" y="3723878"/>
            <a:ext cx="2016224" cy="5325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Обучающая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8779" y="4443958"/>
            <a:ext cx="2016224" cy="5325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Проектная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55777" y="3723878"/>
            <a:ext cx="6336704" cy="5325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 повышения квалификации специалистов по воспитанию и дополнительному образованию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583971" y="4435659"/>
            <a:ext cx="6336704" cy="5325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Разработка проектов, программ, направленное на развитие системы дополнительного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83759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753291" y="939266"/>
            <a:ext cx="345322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lang="ru-RU" sz="1400" dirty="0" smtClean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 smtClean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 smtClean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 smtClean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7237" y="3723878"/>
            <a:ext cx="79928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endParaRPr lang="ru-RU" sz="1400" dirty="0" smtClean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endParaRPr lang="ru-RU" sz="1400" dirty="0" smtClean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dirty="0" smtClean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dirty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</a:p>
          <a:p>
            <a:pPr lvl="0"/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77" y="240535"/>
            <a:ext cx="2428856" cy="1827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826" y="2641719"/>
            <a:ext cx="2614138" cy="1742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83277" y="2600493"/>
            <a:ext cx="79928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endParaRPr lang="ru-RU" sz="1400" dirty="0" smtClean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endParaRPr lang="ru-RU" sz="1400" dirty="0" smtClean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dirty="0" smtClean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dirty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</a:p>
          <a:p>
            <a:pPr lvl="0"/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2037" y="4028678"/>
            <a:ext cx="79928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endParaRPr lang="ru-RU" sz="1400" dirty="0" smtClean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endParaRPr lang="ru-RU" sz="1400" dirty="0" smtClean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dirty="0" smtClean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dirty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</a:p>
          <a:p>
            <a:pPr lvl="0"/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4437" y="4181078"/>
            <a:ext cx="79928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endParaRPr lang="ru-RU" sz="1400" dirty="0" smtClean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endParaRPr lang="ru-RU" sz="1400" dirty="0" smtClean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dirty="0" smtClean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dirty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</a:p>
          <a:p>
            <a:pPr lvl="0"/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2875" y="2067877"/>
            <a:ext cx="1799331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НОУ ФЕСТ</a:t>
            </a:r>
            <a:endParaRPr lang="ru-RU" sz="1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588224" y="4469645"/>
            <a:ext cx="1799331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–игра </a:t>
            </a: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IQ 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элемент</a:t>
            </a:r>
            <a:endParaRPr lang="ru-RU" sz="1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27" y="586875"/>
            <a:ext cx="2177534" cy="2903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\\mainserver\mainserver\Хржановская Оксана\Общая папка\248A8439_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785" y="307981"/>
            <a:ext cx="2741013" cy="18273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439714" y="3490254"/>
            <a:ext cx="2177534" cy="5384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Презентационная модель школьного научного общества </a:t>
            </a:r>
            <a:endParaRPr lang="ru-RU" sz="1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38497" y="4361633"/>
            <a:ext cx="2573636" cy="5504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Деловая игра «Исследовательский  кластер» в рамках Старт-сессии</a:t>
            </a:r>
            <a:endParaRPr lang="ru-RU" sz="1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42227" y="2046167"/>
            <a:ext cx="2287266" cy="4754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Церемония подведения итогов НПК НОУ «Сибирь» </a:t>
            </a:r>
            <a:endParaRPr lang="ru-RU" sz="1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39" y="2575353"/>
            <a:ext cx="2452932" cy="17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435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300064" y="939266"/>
            <a:ext cx="690645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lang="ru-RU" sz="1400" dirty="0" smtClean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 smtClean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 smtClean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 smtClean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7237" y="3723878"/>
            <a:ext cx="79928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endParaRPr lang="ru-RU" sz="1400" dirty="0" smtClean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endParaRPr lang="ru-RU" sz="1400" dirty="0" smtClean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dirty="0" smtClean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dirty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</a:p>
          <a:p>
            <a:pPr lvl="0"/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227236" y="939266"/>
            <a:ext cx="8665243" cy="420423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7237" y="132619"/>
            <a:ext cx="86652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Федеральное государственное бюджетное учреждение высшего образования и науки</a:t>
            </a:r>
            <a:br>
              <a:rPr lang="ru-RU" sz="1600" b="1" dirty="0" smtClean="0">
                <a:solidFill>
                  <a:schemeClr val="bg1"/>
                </a:solidFill>
              </a:rPr>
            </a:br>
            <a:r>
              <a:rPr lang="ru-RU" sz="1600" b="1" dirty="0" smtClean="0">
                <a:solidFill>
                  <a:schemeClr val="bg1"/>
                </a:solidFill>
              </a:rPr>
              <a:t>«Санкт-Петербургский национальный исследовательский Академический университет Российской академии наук», Академический лицей «Физико-техническая школа»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47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27238" y="939266"/>
            <a:ext cx="866524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lang="ru-RU" sz="1400" dirty="0" smtClean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 smtClean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 smtClean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 smtClean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7237" y="3723878"/>
            <a:ext cx="79928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endParaRPr lang="ru-RU" sz="1400" dirty="0" smtClean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endParaRPr lang="ru-RU" sz="1400" dirty="0" smtClean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dirty="0" smtClean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dirty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</a:p>
          <a:p>
            <a:pPr lvl="0"/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31379"/>
            <a:ext cx="7128792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СЕКЦИЯ “ИСТОРИЯ ДТД УМ “Юниор”</a:t>
            </a:r>
            <a:endParaRPr lang="ru-RU" sz="1600" dirty="0">
              <a:solidFill>
                <a:schemeClr val="bg1"/>
              </a:solidFill>
            </a:endParaRP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( к 75-летию городского Дворца пионеров)</a:t>
            </a:r>
            <a:endParaRPr lang="ru-RU" sz="1600" dirty="0">
              <a:solidFill>
                <a:schemeClr val="bg1"/>
              </a:solidFill>
            </a:endParaRP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 </a:t>
            </a:r>
            <a:endParaRPr lang="ru-RU" sz="1600" dirty="0">
              <a:solidFill>
                <a:schemeClr val="bg1"/>
              </a:solidFill>
            </a:endParaRPr>
          </a:p>
          <a:p>
            <a:r>
              <a:rPr lang="ru-RU" sz="1000" b="1" i="1" dirty="0"/>
              <a:t>9 февраля, 10.00, конференц-зал ДТД УМ “Юниор”</a:t>
            </a:r>
            <a:endParaRPr lang="ru-RU" sz="1000" dirty="0"/>
          </a:p>
          <a:p>
            <a:r>
              <a:rPr lang="ru-RU" sz="1000" dirty="0"/>
              <a:t>Руководители секции:</a:t>
            </a:r>
          </a:p>
          <a:p>
            <a:r>
              <a:rPr lang="ru-RU" sz="1000" b="1" dirty="0"/>
              <a:t>Черкашина Л.А.,</a:t>
            </a:r>
            <a:r>
              <a:rPr lang="ru-RU" sz="1000" dirty="0"/>
              <a:t> заслуженный учитель РФ, отличник народного просвещения;</a:t>
            </a:r>
          </a:p>
          <a:p>
            <a:r>
              <a:rPr lang="ru-RU" sz="1000" b="1" dirty="0"/>
              <a:t>Киселева Е.В.,</a:t>
            </a:r>
            <a:r>
              <a:rPr lang="ru-RU" sz="1000" dirty="0"/>
              <a:t> </a:t>
            </a:r>
            <a:r>
              <a:rPr lang="ru-RU" sz="1000" dirty="0" err="1"/>
              <a:t>к.п.н</a:t>
            </a:r>
            <a:r>
              <a:rPr lang="ru-RU" sz="1000" dirty="0"/>
              <a:t>., доцент НГПУ;</a:t>
            </a:r>
          </a:p>
          <a:p>
            <a:r>
              <a:rPr lang="ru-RU" sz="1000" b="1" dirty="0"/>
              <a:t>Вострокнутов А.В.,</a:t>
            </a:r>
            <a:r>
              <a:rPr lang="ru-RU" sz="1000" dirty="0"/>
              <a:t> директор МАУ ДО ДТД УМ “Юниор”.</a:t>
            </a:r>
          </a:p>
          <a:p>
            <a:r>
              <a:rPr lang="ru-RU" sz="1000" dirty="0"/>
              <a:t> </a:t>
            </a:r>
          </a:p>
          <a:p>
            <a:r>
              <a:rPr lang="ru-RU" sz="1000" b="1" dirty="0"/>
              <a:t>ДОКЛАДЫ</a:t>
            </a:r>
            <a:endParaRPr lang="ru-RU" sz="1000" dirty="0"/>
          </a:p>
          <a:p>
            <a:r>
              <a:rPr lang="ru-RU" sz="1000" b="1" dirty="0"/>
              <a:t>1.</a:t>
            </a:r>
            <a:r>
              <a:rPr lang="ru-RU" sz="1000" dirty="0"/>
              <a:t> </a:t>
            </a:r>
            <a:r>
              <a:rPr lang="ru-RU" sz="1000" b="1" dirty="0"/>
              <a:t>Специфика работы секции “</a:t>
            </a:r>
            <a:r>
              <a:rPr lang="ru-RU" sz="1000" b="1" dirty="0" err="1"/>
              <a:t>Музеология</a:t>
            </a:r>
            <a:r>
              <a:rPr lang="ru-RU" sz="1000" b="1" dirty="0"/>
              <a:t>” в рамках научно-практической конференции НОУ “Сибирь”.</a:t>
            </a:r>
            <a:endParaRPr lang="ru-RU" sz="1000" dirty="0"/>
          </a:p>
          <a:p>
            <a:r>
              <a:rPr lang="ru-RU" sz="1000" b="1" i="1" dirty="0"/>
              <a:t>Благодаров Анатолий,</a:t>
            </a:r>
            <a:r>
              <a:rPr lang="ru-RU" sz="1000" i="1" dirty="0"/>
              <a:t> 10 класс, МБОУ СОШ № 49. </a:t>
            </a:r>
            <a:endParaRPr lang="ru-RU" sz="1000" dirty="0"/>
          </a:p>
          <a:p>
            <a:r>
              <a:rPr lang="ru-RU" sz="1000" dirty="0"/>
              <a:t>Руководитель: </a:t>
            </a:r>
            <a:r>
              <a:rPr lang="ru-RU" sz="1000" b="1" i="1" dirty="0"/>
              <a:t>Благодарова С.А.,</a:t>
            </a:r>
            <a:r>
              <a:rPr lang="ru-RU" sz="1000" i="1" dirty="0"/>
              <a:t> </a:t>
            </a:r>
            <a:r>
              <a:rPr lang="ru-RU" sz="1000" i="1" dirty="0" err="1"/>
              <a:t>п.д.о</a:t>
            </a:r>
            <a:r>
              <a:rPr lang="ru-RU" sz="1000" i="1" dirty="0"/>
              <a:t>., МКУДО </a:t>
            </a:r>
            <a:r>
              <a:rPr lang="ru-RU" sz="1000" i="1" dirty="0" err="1"/>
              <a:t>ГЦФКиПВ</a:t>
            </a:r>
            <a:r>
              <a:rPr lang="ru-RU" sz="1000" i="1" dirty="0"/>
              <a:t> “Виктория”.</a:t>
            </a:r>
            <a:endParaRPr lang="ru-RU" sz="1000" dirty="0"/>
          </a:p>
          <a:p>
            <a:r>
              <a:rPr lang="ru-RU" sz="1000" i="1" dirty="0"/>
              <a:t> </a:t>
            </a:r>
            <a:endParaRPr lang="ru-RU" sz="1000" dirty="0"/>
          </a:p>
          <a:p>
            <a:r>
              <a:rPr lang="ru-RU" sz="1000" b="1" dirty="0"/>
              <a:t>2. Экологическая тропа как форма экологического туризма. </a:t>
            </a:r>
            <a:endParaRPr lang="ru-RU" sz="1000" dirty="0"/>
          </a:p>
          <a:p>
            <a:r>
              <a:rPr lang="ru-RU" sz="1000" b="1" i="1" dirty="0"/>
              <a:t>Мельникова Полина,</a:t>
            </a:r>
            <a:r>
              <a:rPr lang="ru-RU" sz="1000" dirty="0"/>
              <a:t> </a:t>
            </a:r>
            <a:r>
              <a:rPr lang="ru-RU" sz="1000" i="1" dirty="0"/>
              <a:t>11 класс, МАУ ДО ДТД УМ “Юниор”, МБОУ СОШ № 141.</a:t>
            </a:r>
            <a:endParaRPr lang="ru-RU" sz="1000" dirty="0"/>
          </a:p>
          <a:p>
            <a:r>
              <a:rPr lang="ru-RU" sz="1000" dirty="0"/>
              <a:t>Руководитель: </a:t>
            </a:r>
            <a:r>
              <a:rPr lang="ru-RU" sz="1000" b="1" i="1" dirty="0"/>
              <a:t>Реутова О.Н.,</a:t>
            </a:r>
            <a:r>
              <a:rPr lang="ru-RU" sz="1000" i="1" dirty="0"/>
              <a:t> учитель,</a:t>
            </a:r>
            <a:endParaRPr lang="ru-RU" sz="1000" dirty="0"/>
          </a:p>
          <a:p>
            <a:r>
              <a:rPr lang="ru-RU" sz="1000" dirty="0"/>
              <a:t>Консультант</a:t>
            </a:r>
            <a:r>
              <a:rPr lang="ru-RU" sz="1000" b="1" dirty="0"/>
              <a:t>: </a:t>
            </a:r>
            <a:r>
              <a:rPr lang="ru-RU" sz="1000" b="1" i="1" dirty="0"/>
              <a:t>Рубинштейн Т.Г.,</a:t>
            </a:r>
            <a:r>
              <a:rPr lang="ru-RU" sz="1000" i="1" dirty="0"/>
              <a:t> </a:t>
            </a:r>
            <a:r>
              <a:rPr lang="ru-RU" sz="1000" i="1" dirty="0" err="1"/>
              <a:t>п.д.о</a:t>
            </a:r>
            <a:r>
              <a:rPr lang="ru-RU" sz="1000" i="1" dirty="0"/>
              <a:t>., МАУ ДО ДТД УМ “Юниор”.</a:t>
            </a:r>
            <a:endParaRPr lang="ru-RU" sz="1000" dirty="0"/>
          </a:p>
          <a:p>
            <a:r>
              <a:rPr lang="ru-RU" sz="900" i="1" dirty="0"/>
              <a:t> </a:t>
            </a:r>
            <a:endParaRPr lang="ru-RU" sz="900" dirty="0"/>
          </a:p>
        </p:txBody>
      </p:sp>
      <p:pic>
        <p:nvPicPr>
          <p:cNvPr id="3074" name="Picture 2" descr="\\mainserver\mainserver\Хржановская Оксана\Общая папка\фото Юбилейной секции\HJfgqrIqzo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133" y="3288512"/>
            <a:ext cx="2483743" cy="18628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mainserver\mainserver\Хржановская Оксана\Общая папка\фото Юбилейной секции\VIdSwVC8PQ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075" y="3374045"/>
            <a:ext cx="2350080" cy="17625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\\mainserver\mainserver\Хржановская Оксана\Общая папка\фото Юбилейной секции\D6R1UOtU-g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83173"/>
            <a:ext cx="2416491" cy="18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00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27237" y="3723878"/>
            <a:ext cx="79928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</a:p>
          <a:p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7237" y="195486"/>
            <a:ext cx="86652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/>
              <a:t>Структура ММС </a:t>
            </a:r>
            <a:endParaRPr lang="ru-RU" sz="900" dirty="0" smtClean="0"/>
          </a:p>
          <a:p>
            <a:pPr algn="ctr"/>
            <a:r>
              <a:rPr lang="ru-RU" sz="900" dirty="0" smtClean="0"/>
              <a:t>Методическая </a:t>
            </a:r>
            <a:r>
              <a:rPr lang="ru-RU" sz="900" dirty="0"/>
              <a:t>служба отражает интеграцию горизонтальных и вертикальных связей, способствующих выявлению и удовлетворению социально - и личностно значимых запросов конкретного педагога, образовательного учреждения, системы образования.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149289" y="4707747"/>
            <a:ext cx="5037162" cy="2790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Методические службы образовательных организаций</a:t>
            </a:r>
            <a:endParaRPr lang="ru-RU" sz="1000" dirty="0"/>
          </a:p>
        </p:txBody>
      </p:sp>
      <p:grpSp>
        <p:nvGrpSpPr>
          <p:cNvPr id="69" name="Группа 68"/>
          <p:cNvGrpSpPr/>
          <p:nvPr/>
        </p:nvGrpSpPr>
        <p:grpSpPr>
          <a:xfrm>
            <a:off x="527410" y="744745"/>
            <a:ext cx="8077596" cy="3963002"/>
            <a:chOff x="527410" y="744745"/>
            <a:chExt cx="8077596" cy="396300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1300064" y="939266"/>
              <a:ext cx="6906455" cy="24622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</a:pPr>
              <a:r>
                <a:rPr lang="ru-RU" sz="1400" dirty="0" smtClean="0">
                  <a:solidFill>
                    <a:prstClr val="white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	</a:t>
              </a:r>
            </a:p>
            <a:p>
              <a:pPr algn="just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</a:pPr>
              <a:endParaRPr lang="ru-RU" sz="1400" dirty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endParaRPr>
            </a:p>
            <a:p>
              <a:pPr algn="just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</a:pPr>
              <a:endParaRPr lang="ru-RU" sz="1400" dirty="0" smtClean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endParaRPr>
            </a:p>
            <a:p>
              <a:pPr algn="just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</a:pPr>
              <a:endParaRPr lang="ru-RU" sz="1400" dirty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endParaRPr>
            </a:p>
            <a:p>
              <a:pPr algn="just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</a:pPr>
              <a:endParaRPr lang="ru-RU" sz="1400" dirty="0" smtClean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endParaRPr>
            </a:p>
            <a:p>
              <a:pPr algn="just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</a:pPr>
              <a:endParaRPr lang="ru-RU" sz="1400" dirty="0" smtClean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endParaRPr>
            </a:p>
            <a:p>
              <a:pPr algn="just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</a:pPr>
              <a:endParaRPr lang="ru-RU" sz="1400" dirty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endParaRPr>
            </a:p>
            <a:p>
              <a:pPr algn="just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</a:pPr>
              <a:endParaRPr lang="ru-RU" sz="1400" dirty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endParaRPr>
            </a:p>
            <a:p>
              <a:pPr algn="just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</a:pPr>
              <a:endParaRPr lang="ru-RU" sz="1400" dirty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endParaRPr>
            </a:p>
            <a:p>
              <a:pPr algn="just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</a:pPr>
              <a:endParaRPr lang="ru-RU" sz="1400" dirty="0" smtClean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endParaRPr>
            </a:p>
            <a:p>
              <a:pPr algn="just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</a:pPr>
              <a:endParaRPr lang="ru-RU" sz="1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219598" y="744745"/>
              <a:ext cx="4536504" cy="27903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000" dirty="0"/>
                <a:t>Департамент образования мэрии города Новосибирска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27410" y="1387224"/>
              <a:ext cx="8064896" cy="111251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000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683568" y="1835217"/>
              <a:ext cx="2304256" cy="46495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000" dirty="0"/>
                <a:t>Организационно-методический </a:t>
              </a:r>
              <a:r>
                <a:rPr lang="ru-RU" sz="1000" dirty="0" smtClean="0"/>
                <a:t>совет</a:t>
              </a:r>
            </a:p>
            <a:p>
              <a:pPr algn="ctr"/>
              <a:r>
                <a:rPr lang="ru-RU" sz="1000" dirty="0" smtClean="0"/>
                <a:t>по дополнительному образованию</a:t>
              </a:r>
              <a:endParaRPr lang="ru-RU" sz="1000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092934" y="1835217"/>
              <a:ext cx="2422314" cy="47477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/>
                <a:t>Организационно-методический совет</a:t>
              </a:r>
            </a:p>
            <a:p>
              <a:pPr algn="ctr"/>
              <a:r>
                <a:rPr lang="ru-RU" sz="1000" dirty="0" smtClean="0"/>
                <a:t>по общему (начальному, основному, среднему) образованию</a:t>
              </a:r>
              <a:endParaRPr lang="ru-RU" sz="1000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713437" y="1845041"/>
              <a:ext cx="2736304" cy="46495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/>
                <a:t>организационно-методический совет по дошкольному образованию</a:t>
              </a:r>
              <a:endParaRPr lang="ru-RU" sz="1000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862758" y="1491630"/>
              <a:ext cx="6192688" cy="24848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/>
                <a:t>Научно-методический совет по координированию деятельности муниципальной методической службы</a:t>
              </a:r>
              <a:endParaRPr lang="ru-RU" sz="1000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759507" y="2745554"/>
              <a:ext cx="7464549" cy="54639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/>
                <a:t>Учреждения подведомственные департаменту образования мэрии города Новосибирска: МКУДПО «ГЦРО», МКУ ДПО «ГЦОИЗ «Магистр», МАУДО ДТД УМ «Юниор», МКУДО «</a:t>
              </a:r>
              <a:r>
                <a:rPr lang="ru-RU" sz="1000" dirty="0" err="1" smtClean="0"/>
                <a:t>ГЦФКиС</a:t>
              </a:r>
              <a:r>
                <a:rPr lang="ru-RU" sz="1000" dirty="0"/>
                <a:t> </a:t>
              </a:r>
              <a:r>
                <a:rPr lang="ru-RU" sz="1000" dirty="0" smtClean="0"/>
                <a:t>«Виктория», МАУДО «Детский </a:t>
              </a:r>
              <a:r>
                <a:rPr lang="ru-RU" sz="1000" dirty="0" err="1" smtClean="0"/>
                <a:t>автогородок</a:t>
              </a:r>
              <a:r>
                <a:rPr lang="ru-RU" sz="1000" dirty="0" smtClean="0"/>
                <a:t>», МКУДПО ГЦИ «Эгида», МКУДО ДЮЦ «Планетарий», МАУ НГДУ</a:t>
              </a:r>
              <a:endParaRPr lang="ru-RU" sz="1000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811926" y="3611896"/>
              <a:ext cx="5121313" cy="35705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/>
                <a:t>Городские профессиональные и творческие объединения педагогических и руководящих работников</a:t>
              </a:r>
              <a:endParaRPr lang="ru-RU" sz="1000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743434" y="4179458"/>
              <a:ext cx="7848872" cy="27903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/>
                <a:t>Районные (окружное) методические, профессиональные и творческие объединения педагогов</a:t>
              </a:r>
              <a:endParaRPr lang="ru-RU" sz="1000" dirty="0"/>
            </a:p>
          </p:txBody>
        </p:sp>
        <p:cxnSp>
          <p:nvCxnSpPr>
            <p:cNvPr id="18" name="Прямая со стрелкой 17"/>
            <p:cNvCxnSpPr/>
            <p:nvPr/>
          </p:nvCxnSpPr>
          <p:spPr>
            <a:xfrm>
              <a:off x="4342997" y="1023775"/>
              <a:ext cx="0" cy="363449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>
            <a:xfrm>
              <a:off x="4342997" y="2483965"/>
              <a:ext cx="0" cy="24581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/>
            <p:nvPr/>
          </p:nvCxnSpPr>
          <p:spPr>
            <a:xfrm>
              <a:off x="4352119" y="3291953"/>
              <a:ext cx="0" cy="225823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Прямая со стрелкой 39"/>
            <p:cNvCxnSpPr/>
            <p:nvPr/>
          </p:nvCxnSpPr>
          <p:spPr>
            <a:xfrm>
              <a:off x="4391391" y="3931250"/>
              <a:ext cx="0" cy="225823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Прямая со стрелкой 42"/>
            <p:cNvCxnSpPr/>
            <p:nvPr/>
          </p:nvCxnSpPr>
          <p:spPr>
            <a:xfrm>
              <a:off x="4391391" y="4458488"/>
              <a:ext cx="0" cy="249259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Соединительная линия уступом 46"/>
            <p:cNvCxnSpPr>
              <a:stCxn id="8" idx="3"/>
              <a:endCxn id="16" idx="3"/>
            </p:cNvCxnSpPr>
            <p:nvPr/>
          </p:nvCxnSpPr>
          <p:spPr>
            <a:xfrm>
              <a:off x="8592306" y="1943483"/>
              <a:ext cx="12700" cy="2375490"/>
            </a:xfrm>
            <a:prstGeom prst="bentConnector3">
              <a:avLst>
                <a:gd name="adj1" fmla="val 1800000"/>
              </a:avLst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Соединительная линия уступом 52"/>
            <p:cNvCxnSpPr>
              <a:stCxn id="16" idx="1"/>
              <a:endCxn id="8" idx="1"/>
            </p:cNvCxnSpPr>
            <p:nvPr/>
          </p:nvCxnSpPr>
          <p:spPr>
            <a:xfrm rot="10800000">
              <a:off x="527410" y="1943483"/>
              <a:ext cx="216024" cy="2375490"/>
            </a:xfrm>
            <a:prstGeom prst="bentConnector3">
              <a:avLst>
                <a:gd name="adj1" fmla="val 205822"/>
              </a:avLst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0079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-27777" y="-20055"/>
            <a:ext cx="9171777" cy="5182329"/>
            <a:chOff x="-27777" y="-20055"/>
            <a:chExt cx="9171777" cy="5182329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-16366" y="-20055"/>
              <a:ext cx="9160366" cy="5163555"/>
              <a:chOff x="23779" y="171497"/>
              <a:chExt cx="9160366" cy="4777069"/>
            </a:xfrm>
          </p:grpSpPr>
          <p:sp>
            <p:nvSpPr>
              <p:cNvPr id="5" name="Скругленный прямоугольник 4"/>
              <p:cNvSpPr/>
              <p:nvPr/>
            </p:nvSpPr>
            <p:spPr>
              <a:xfrm>
                <a:off x="35319" y="764191"/>
                <a:ext cx="9143999" cy="894575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rtlCol="0" anchor="ctr"/>
              <a:lstStyle/>
              <a:p>
                <a:pPr algn="ctr" defTabSz="685783"/>
                <a:endParaRPr lang="ru-RU" sz="1400" b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2" name="Группа 1"/>
              <p:cNvGrpSpPr/>
              <p:nvPr/>
            </p:nvGrpSpPr>
            <p:grpSpPr>
              <a:xfrm>
                <a:off x="23779" y="171497"/>
                <a:ext cx="9160366" cy="4777069"/>
                <a:chOff x="-37321" y="222093"/>
                <a:chExt cx="12213822" cy="6369425"/>
              </a:xfr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p:grpSpPr>
            <p:sp>
              <p:nvSpPr>
                <p:cNvPr id="35" name="Скругленный прямоугольник 34"/>
                <p:cNvSpPr/>
                <p:nvPr/>
              </p:nvSpPr>
              <p:spPr>
                <a:xfrm>
                  <a:off x="2261838" y="222093"/>
                  <a:ext cx="7100827" cy="655193"/>
                </a:xfrm>
                <a:prstGeom prst="round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783"/>
                  <a:endParaRPr lang="ru-RU" sz="1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" name="TextBox 3"/>
                <p:cNvSpPr txBox="1"/>
                <p:nvPr/>
              </p:nvSpPr>
              <p:spPr>
                <a:xfrm>
                  <a:off x="3146417" y="319772"/>
                  <a:ext cx="5995232" cy="53348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685783"/>
                  <a:r>
                    <a:rPr lang="ru-RU" sz="2000" b="1" i="1" dirty="0" smtClean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Научно-методическая деятельность</a:t>
                  </a:r>
                  <a:endParaRPr lang="ru-RU" sz="2000" b="1" i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1" name="Прямоугольник 10"/>
                <p:cNvSpPr/>
                <p:nvPr/>
              </p:nvSpPr>
              <p:spPr>
                <a:xfrm>
                  <a:off x="3082824" y="2803041"/>
                  <a:ext cx="3351700" cy="492443"/>
                </a:xfrm>
                <a:prstGeom prst="rect">
                  <a:avLst/>
                </a:prstGeom>
                <a:grpFill/>
              </p:spPr>
              <p:txBody>
                <a:bodyPr wrap="square">
                  <a:spAutoFit/>
                </a:bodyPr>
                <a:lstStyle/>
                <a:p>
                  <a:pPr algn="ctr" defTabSz="685783"/>
                  <a:r>
                    <a:rPr lang="ru-RU" sz="900" b="1" dirty="0" smtClean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«Сердце отдаю детям»,</a:t>
                  </a:r>
                </a:p>
                <a:p>
                  <a:pPr algn="ctr" defTabSz="685783"/>
                  <a:r>
                    <a:rPr lang="ru-RU" sz="900" b="1" dirty="0" smtClean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«Классный руководитель Новосибирска»</a:t>
                  </a:r>
                  <a:endParaRPr lang="ru-RU" sz="9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" name="Прямоугольник 16"/>
                <p:cNvSpPr/>
                <p:nvPr/>
              </p:nvSpPr>
              <p:spPr>
                <a:xfrm>
                  <a:off x="-37321" y="2768944"/>
                  <a:ext cx="3135855" cy="2676555"/>
                </a:xfrm>
                <a:prstGeom prst="rect">
                  <a:avLst/>
                </a:prstGeom>
                <a:grpFill/>
              </p:spPr>
              <p:txBody>
                <a:bodyPr wrap="square">
                  <a:spAutoFit/>
                </a:bodyPr>
                <a:lstStyle/>
                <a:p>
                  <a:pPr marL="171450" indent="-171450" defTabSz="685783">
                    <a:buFont typeface="Arial" pitchFamily="34" charset="0"/>
                    <a:buChar char="•"/>
                  </a:pPr>
                  <a:r>
                    <a:rPr lang="ru-RU" sz="900" b="1" dirty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Школа профессионального</a:t>
                  </a:r>
                </a:p>
                <a:p>
                  <a:pPr defTabSz="685783"/>
                  <a:r>
                    <a:rPr lang="ru-RU" sz="900" b="1" dirty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роста для классных руководителей и </a:t>
                  </a:r>
                </a:p>
                <a:p>
                  <a:pPr defTabSz="685783"/>
                  <a:r>
                    <a:rPr lang="ru-RU" sz="900" b="1" dirty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методистов ОО </a:t>
                  </a:r>
                  <a:r>
                    <a:rPr lang="ru-RU" sz="900" b="1" dirty="0" smtClean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ДО</a:t>
                  </a:r>
                </a:p>
                <a:p>
                  <a:pPr defTabSz="685783">
                    <a:buFont typeface="Arial" pitchFamily="34" charset="0"/>
                    <a:buChar char="•"/>
                  </a:pPr>
                  <a:r>
                    <a:rPr lang="ru-RU" sz="900" b="1" dirty="0" smtClean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    Школа профессионального роста «Навигатор»</a:t>
                  </a:r>
                </a:p>
                <a:p>
                  <a:pPr defTabSz="685783">
                    <a:buFont typeface="Arial" pitchFamily="34" charset="0"/>
                    <a:buChar char="•"/>
                  </a:pPr>
                  <a:r>
                    <a:rPr lang="ru-RU" sz="900" b="1" dirty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</a:t>
                  </a:r>
                  <a:r>
                    <a:rPr lang="ru-RU" sz="900" b="1" dirty="0" smtClean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   Школа вожатых РДШ</a:t>
                  </a:r>
                </a:p>
                <a:p>
                  <a:pPr defTabSz="685783">
                    <a:buFont typeface="Arial" pitchFamily="34" charset="0"/>
                    <a:buChar char="•"/>
                  </a:pPr>
                  <a:r>
                    <a:rPr lang="ru-RU" sz="900" b="1" dirty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</a:t>
                  </a:r>
                  <a:r>
                    <a:rPr lang="ru-RU" sz="900" b="1" dirty="0" smtClean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   Школа профессионального роста «Потенциал»</a:t>
                  </a:r>
                </a:p>
                <a:p>
                  <a:pPr defTabSz="685783">
                    <a:buFont typeface="Arial" pitchFamily="34" charset="0"/>
                    <a:buChar char="•"/>
                  </a:pPr>
                  <a:r>
                    <a:rPr lang="ru-RU" sz="900" b="1" dirty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</a:t>
                  </a:r>
                  <a:r>
                    <a:rPr lang="ru-RU" sz="900" b="1" dirty="0" smtClean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   Педагогическая лаборатория «Крылья»</a:t>
                  </a:r>
                </a:p>
                <a:p>
                  <a:pPr defTabSz="685783">
                    <a:buFont typeface="Arial" pitchFamily="34" charset="0"/>
                    <a:buChar char="•"/>
                  </a:pPr>
                  <a:r>
                    <a:rPr lang="ru-RU" sz="900" b="1" dirty="0" smtClean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    Проведение НПК</a:t>
                  </a:r>
                </a:p>
                <a:p>
                  <a:pPr defTabSz="685783">
                    <a:buFont typeface="Arial" pitchFamily="34" charset="0"/>
                    <a:buChar char="•"/>
                  </a:pPr>
                  <a:r>
                    <a:rPr lang="ru-RU" sz="900" b="1" dirty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</a:t>
                  </a:r>
                  <a:r>
                    <a:rPr lang="ru-RU" sz="900" b="1" dirty="0" smtClean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    Семинары, педагогические площадки по вопросам развития дополнительного образования</a:t>
                  </a:r>
                </a:p>
                <a:p>
                  <a:pPr defTabSz="685783">
                    <a:buFont typeface="Arial" pitchFamily="34" charset="0"/>
                    <a:buChar char="•"/>
                  </a:pPr>
                  <a:endParaRPr lang="ru-RU" sz="9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pPr defTabSz="685783"/>
                  <a:endParaRPr lang="ru-RU" sz="9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3" name="Прямоугольник 22"/>
                <p:cNvSpPr/>
                <p:nvPr/>
              </p:nvSpPr>
              <p:spPr>
                <a:xfrm>
                  <a:off x="6493221" y="2237974"/>
                  <a:ext cx="5683280" cy="53151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txBody>
                <a:bodyPr wrap="square">
                  <a:spAutoFit/>
                </a:bodyPr>
                <a:lstStyle/>
                <a:p>
                  <a:pPr algn="ctr" defTabSz="685783"/>
                  <a:r>
                    <a:rPr lang="ru-RU" sz="1100" b="1" i="1" dirty="0">
                      <a:solidFill>
                        <a:schemeClr val="accent1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Городские инновационные проекты  по развитию воспитывающей среды ОО г. Новосибирска:</a:t>
                  </a:r>
                </a:p>
              </p:txBody>
            </p:sp>
            <p:sp>
              <p:nvSpPr>
                <p:cNvPr id="24" name="Прямоугольник 23"/>
                <p:cNvSpPr/>
                <p:nvPr/>
              </p:nvSpPr>
              <p:spPr>
                <a:xfrm>
                  <a:off x="6368533" y="2790478"/>
                  <a:ext cx="5807968" cy="3801040"/>
                </a:xfrm>
                <a:prstGeom prst="rect">
                  <a:avLst/>
                </a:prstGeom>
                <a:grpFill/>
              </p:spPr>
              <p:txBody>
                <a:bodyPr wrap="square">
                  <a:spAutoFit/>
                </a:bodyPr>
                <a:lstStyle/>
                <a:p>
                  <a:pPr algn="just" defTabSz="685783">
                    <a:lnSpc>
                      <a:spcPct val="150000"/>
                    </a:lnSpc>
                  </a:pPr>
                  <a:r>
                    <a:rPr lang="ru-RU" sz="1100" b="1" dirty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«</a:t>
                  </a:r>
                  <a:r>
                    <a:rPr lang="ru-RU" sz="1000" b="1" dirty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ИНТЕЛЛЕКТ»: </a:t>
                  </a:r>
                  <a:r>
                    <a:rPr lang="ru-RU" sz="1000" b="1" dirty="0" smtClean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НПК НОУ «Сибирь», конференция «Мое первое открытие», конкурс исследовательских проектов, НОУ – ФЕСТ; Интеллектуальные турниры: «Хрустальная сова», «Хочу все </a:t>
                  </a:r>
                  <a:r>
                    <a:rPr lang="ru-RU" sz="1000" b="1" dirty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з</a:t>
                  </a:r>
                  <a:r>
                    <a:rPr lang="ru-RU" sz="1000" b="1" dirty="0" smtClean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нать», «Приоткрываю тайну»</a:t>
                  </a:r>
                  <a:endParaRPr lang="ru-RU" sz="10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pPr algn="just" defTabSz="685783">
                    <a:lnSpc>
                      <a:spcPct val="150000"/>
                    </a:lnSpc>
                  </a:pPr>
                  <a:r>
                    <a:rPr lang="ru-RU" sz="1000" b="1" dirty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«ПЕРЕКРЕСТОК ВОСПИТАНИЯ»: </a:t>
                  </a:r>
                  <a:r>
                    <a:rPr lang="ru-RU" sz="1000" b="1" dirty="0" smtClean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«Ученик года Новосибирска»</a:t>
                  </a:r>
                  <a:endParaRPr lang="ru-RU" sz="10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pPr algn="just" defTabSz="685783">
                    <a:lnSpc>
                      <a:spcPct val="150000"/>
                    </a:lnSpc>
                  </a:pPr>
                  <a:r>
                    <a:rPr lang="ru-RU" sz="1000" b="1" dirty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«ЭКРАННОЕ  ТВОРЧЕСТВО»: </a:t>
                  </a:r>
                  <a:r>
                    <a:rPr lang="ru-RU" sz="1000" b="1" dirty="0" smtClean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«</a:t>
                  </a:r>
                  <a:r>
                    <a:rPr lang="ru-RU" sz="1000" b="1" dirty="0" err="1" smtClean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Телезнайка</a:t>
                  </a:r>
                  <a:r>
                    <a:rPr lang="ru-RU" sz="1000" b="1" dirty="0" smtClean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»</a:t>
                  </a:r>
                </a:p>
                <a:p>
                  <a:pPr algn="just" defTabSz="685783">
                    <a:lnSpc>
                      <a:spcPct val="150000"/>
                    </a:lnSpc>
                  </a:pPr>
                  <a:r>
                    <a:rPr lang="ru-RU" sz="1000" b="1" dirty="0" smtClean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«Одаренные дети» : «Созвездие талантов»</a:t>
                  </a:r>
                  <a:endParaRPr lang="ru-RU" sz="10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pPr algn="just" defTabSz="685783">
                    <a:lnSpc>
                      <a:spcPct val="150000"/>
                    </a:lnSpc>
                  </a:pPr>
                  <a:r>
                    <a:rPr lang="ru-RU" sz="1000" b="1" dirty="0" smtClean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«ЛИДЕР</a:t>
                  </a:r>
                  <a:r>
                    <a:rPr lang="ru-RU" sz="1000" b="1" dirty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»: </a:t>
                  </a:r>
                  <a:r>
                    <a:rPr lang="ru-RU" sz="1000" b="1" dirty="0" smtClean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«Лидерская десятка», «Мастерская добрых дел», «Лидерский старт», Форум «Время лидера», «Мы –команда», Вторник с РДШ, профильные смены.</a:t>
                  </a:r>
                </a:p>
                <a:p>
                  <a:pPr algn="just" defTabSz="685783">
                    <a:lnSpc>
                      <a:spcPct val="150000"/>
                    </a:lnSpc>
                  </a:pPr>
                  <a:r>
                    <a:rPr lang="ru-RU" sz="1000" b="1" dirty="0" smtClean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«</a:t>
                  </a:r>
                  <a:r>
                    <a:rPr lang="ru-RU" sz="1000" b="1" dirty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ЧИСТАЯ СТРАНИЦА»: </a:t>
                  </a:r>
                  <a:r>
                    <a:rPr lang="ru-RU" sz="1000" b="1" dirty="0" smtClean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Городской конкурс книгочеев, городской конкурс СМИ, «Встретимся в Юниоре»</a:t>
                  </a:r>
                  <a:endParaRPr lang="ru-RU" sz="10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pPr algn="just" defTabSz="685783">
                    <a:lnSpc>
                      <a:spcPct val="150000"/>
                    </a:lnSpc>
                  </a:pPr>
                  <a:endParaRPr lang="ru-RU" sz="85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5" name="Прямоугольник 24"/>
                <p:cNvSpPr/>
                <p:nvPr/>
              </p:nvSpPr>
              <p:spPr>
                <a:xfrm>
                  <a:off x="-15500" y="2212323"/>
                  <a:ext cx="3124356" cy="574516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 defTabSz="685783"/>
                  <a:r>
                    <a:rPr lang="ru-RU" sz="1100" b="1" i="1" dirty="0" smtClean="0">
                      <a:solidFill>
                        <a:schemeClr val="accent1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Школы профессионального </a:t>
                  </a:r>
                  <a:r>
                    <a:rPr lang="ru-RU" sz="1100" b="1" i="1" dirty="0">
                      <a:solidFill>
                        <a:schemeClr val="accent1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мастерства:</a:t>
                  </a:r>
                </a:p>
              </p:txBody>
            </p:sp>
            <p:sp>
              <p:nvSpPr>
                <p:cNvPr id="28" name="Прямоугольник 27"/>
                <p:cNvSpPr/>
                <p:nvPr/>
              </p:nvSpPr>
              <p:spPr>
                <a:xfrm>
                  <a:off x="3108857" y="2208877"/>
                  <a:ext cx="3384362" cy="574516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txBody>
                <a:bodyPr wrap="square">
                  <a:spAutoFit/>
                </a:bodyPr>
                <a:lstStyle/>
                <a:p>
                  <a:pPr algn="ctr" defTabSz="685783"/>
                  <a:r>
                    <a:rPr lang="ru-RU" sz="1100" b="1" i="1" dirty="0">
                      <a:solidFill>
                        <a:schemeClr val="accent1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Организация  профессиональных </a:t>
                  </a:r>
                </a:p>
                <a:p>
                  <a:pPr algn="ctr" defTabSz="685783"/>
                  <a:r>
                    <a:rPr lang="ru-RU" sz="1100" b="1" i="1" dirty="0">
                      <a:solidFill>
                        <a:schemeClr val="accent1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конкурсов </a:t>
                  </a:r>
                </a:p>
              </p:txBody>
            </p:sp>
            <p:sp>
              <p:nvSpPr>
                <p:cNvPr id="29" name="Прямоугольник 28"/>
                <p:cNvSpPr/>
                <p:nvPr/>
              </p:nvSpPr>
              <p:spPr>
                <a:xfrm>
                  <a:off x="3098535" y="3743568"/>
                  <a:ext cx="3384359" cy="1231106"/>
                </a:xfrm>
                <a:prstGeom prst="rect">
                  <a:avLst/>
                </a:prstGeom>
                <a:grpFill/>
              </p:spPr>
              <p:txBody>
                <a:bodyPr wrap="square">
                  <a:spAutoFit/>
                </a:bodyPr>
                <a:lstStyle/>
                <a:p>
                  <a:pPr marL="171450" indent="-171450" defTabSz="685783">
                    <a:buFont typeface="Arial" pitchFamily="34" charset="0"/>
                    <a:buChar char="•"/>
                  </a:pPr>
                  <a:r>
                    <a:rPr lang="ru-RU" sz="900" b="1" i="1" dirty="0" smtClean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Сайт</a:t>
                  </a:r>
                </a:p>
                <a:p>
                  <a:pPr marL="171450" indent="-171450" defTabSz="685783">
                    <a:buFont typeface="Arial" pitchFamily="34" charset="0"/>
                    <a:buChar char="•"/>
                  </a:pPr>
                  <a:r>
                    <a:rPr lang="ru-RU" sz="900" b="1" i="1" dirty="0" err="1" smtClean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Медиатека</a:t>
                  </a:r>
                  <a:endParaRPr lang="ru-RU" sz="900" b="1" i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pPr marL="171450" indent="-171450" defTabSz="685783">
                    <a:buFont typeface="Arial" pitchFamily="34" charset="0"/>
                    <a:buChar char="•"/>
                  </a:pPr>
                  <a:r>
                    <a:rPr lang="ru-RU" sz="900" b="1" i="1" dirty="0" smtClean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Методические выставки</a:t>
                  </a:r>
                </a:p>
                <a:p>
                  <a:pPr marL="171450" indent="-171450" defTabSz="685783">
                    <a:buFont typeface="Arial" pitchFamily="34" charset="0"/>
                    <a:buChar char="•"/>
                  </a:pPr>
                  <a:r>
                    <a:rPr lang="ru-RU" sz="900" b="1" i="1" dirty="0" smtClean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Издание сборников</a:t>
                  </a:r>
                </a:p>
                <a:p>
                  <a:pPr marL="171450" indent="-171450" defTabSz="685783">
                    <a:buFont typeface="Arial" pitchFamily="34" charset="0"/>
                    <a:buChar char="•"/>
                  </a:pPr>
                  <a:r>
                    <a:rPr lang="ru-RU" sz="900" b="1" i="1" dirty="0" smtClean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Публикации</a:t>
                  </a:r>
                </a:p>
                <a:p>
                  <a:pPr algn="ctr" defTabSz="685783"/>
                  <a:endParaRPr lang="ru-RU" sz="9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sp>
          <p:nvSpPr>
            <p:cNvPr id="3" name="Овал 2"/>
            <p:cNvSpPr/>
            <p:nvPr/>
          </p:nvSpPr>
          <p:spPr>
            <a:xfrm>
              <a:off x="7635188" y="694752"/>
              <a:ext cx="1470347" cy="788137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783"/>
              <a:r>
                <a:rPr lang="ru-RU" sz="9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Научно практическая лаборатория «Детское движение»</a:t>
              </a:r>
              <a:endParaRPr lang="ru-RU" sz="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2" name="Овал 41"/>
            <p:cNvSpPr/>
            <p:nvPr/>
          </p:nvSpPr>
          <p:spPr>
            <a:xfrm>
              <a:off x="1171633" y="684875"/>
              <a:ext cx="1475258" cy="781453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783"/>
              <a:r>
                <a:rPr lang="ru-RU" sz="9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Инновационная площадка НГПУ</a:t>
              </a:r>
              <a:endParaRPr lang="ru-RU" sz="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" name="Овал 42"/>
            <p:cNvSpPr/>
            <p:nvPr/>
          </p:nvSpPr>
          <p:spPr>
            <a:xfrm>
              <a:off x="2363025" y="698093"/>
              <a:ext cx="1635418" cy="781453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783"/>
              <a:r>
                <a:rPr lang="ru-RU" sz="9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Муниципальный координационный центр РДШ и МДОО </a:t>
              </a:r>
              <a:endParaRPr lang="ru-RU" sz="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" name="Овал 43"/>
            <p:cNvSpPr/>
            <p:nvPr/>
          </p:nvSpPr>
          <p:spPr>
            <a:xfrm>
              <a:off x="-16366" y="694750"/>
              <a:ext cx="1470347" cy="788137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783"/>
              <a:r>
                <a:rPr lang="ru-RU" sz="9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Ресурсный </a:t>
              </a:r>
            </a:p>
            <a:p>
              <a:pPr algn="ctr" defTabSz="685783"/>
              <a:r>
                <a:rPr lang="ru-RU" sz="9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центр по работе</a:t>
              </a:r>
            </a:p>
            <a:p>
              <a:pPr algn="ctr" defTabSz="685783"/>
              <a:r>
                <a:rPr lang="ru-RU" sz="9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с одаренными детьми</a:t>
              </a:r>
            </a:p>
          </p:txBody>
        </p:sp>
        <p:sp>
          <p:nvSpPr>
            <p:cNvPr id="45" name="Овал 44"/>
            <p:cNvSpPr/>
            <p:nvPr/>
          </p:nvSpPr>
          <p:spPr>
            <a:xfrm>
              <a:off x="3707240" y="675350"/>
              <a:ext cx="1470347" cy="788137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783"/>
              <a:r>
                <a:rPr lang="ru-RU" sz="9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Муниципальный опорный центр</a:t>
              </a:r>
              <a:endParaRPr lang="ru-RU" sz="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" name="Овал 45"/>
            <p:cNvSpPr/>
            <p:nvPr/>
          </p:nvSpPr>
          <p:spPr>
            <a:xfrm>
              <a:off x="4950713" y="697571"/>
              <a:ext cx="1470347" cy="788137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783"/>
              <a:r>
                <a:rPr lang="ru-RU" sz="9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Аналитический центр</a:t>
              </a:r>
              <a:endParaRPr lang="ru-RU" sz="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8" name="Овал 47"/>
            <p:cNvSpPr/>
            <p:nvPr/>
          </p:nvSpPr>
          <p:spPr>
            <a:xfrm>
              <a:off x="6314548" y="662377"/>
              <a:ext cx="1497812" cy="85288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783"/>
              <a:r>
                <a:rPr lang="ru-RU" sz="9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Научно методическая лаборатория «</a:t>
              </a:r>
              <a:r>
                <a:rPr lang="ru-RU" sz="9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ПроДвижение</a:t>
              </a:r>
              <a:r>
                <a:rPr lang="ru-RU" sz="9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»</a:t>
              </a:r>
              <a:endParaRPr lang="ru-RU" sz="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2324284" y="3596634"/>
              <a:ext cx="2484226" cy="43088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 defTabSz="685783"/>
              <a:r>
                <a:rPr lang="ru-RU" sz="1100" b="1" i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Мониторинг образовательной деятельности </a:t>
              </a: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2308592" y="2453297"/>
              <a:ext cx="2479432" cy="43088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 defTabSz="685783"/>
              <a:r>
                <a:rPr lang="ru-RU" sz="1100" b="1" i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Информационно-издательская деятельность</a:t>
              </a:r>
              <a:endParaRPr lang="ru-RU" sz="11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0" y="3918131"/>
              <a:ext cx="2324283" cy="43088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 defTabSz="685783"/>
              <a:r>
                <a:rPr lang="ru-RU" sz="1100" b="1" i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Экспертиза </a:t>
              </a:r>
              <a:r>
                <a:rPr lang="ru-RU" sz="1100" b="1" i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образовательной деятельности</a:t>
              </a:r>
              <a:endParaRPr lang="ru-RU" sz="11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-27777" y="4377444"/>
              <a:ext cx="2309728" cy="78483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</p:spPr>
          <p:txBody>
            <a:bodyPr wrap="square">
              <a:spAutoFit/>
            </a:bodyPr>
            <a:lstStyle/>
            <a:p>
              <a:pPr algn="just"/>
              <a:endPara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just"/>
              <a:r>
                <a:rPr lang="ru-RU" sz="900" b="1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Самообследование</a:t>
              </a:r>
              <a:r>
                <a:rPr lang="ru-RU" sz="9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деятельности ОО</a:t>
              </a:r>
            </a:p>
            <a:p>
              <a:pPr algn="just"/>
              <a:r>
                <a:rPr lang="ru-RU" sz="9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Экспертиза ДОП</a:t>
              </a:r>
            </a:p>
            <a:p>
              <a:pPr algn="just"/>
              <a:r>
                <a:rPr lang="ru-RU" sz="9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ТЗ для учащихся </a:t>
              </a:r>
            </a:p>
            <a:p>
              <a:pPr algn="just"/>
              <a:r>
                <a:rPr lang="ru-RU" sz="9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2281951" y="3961945"/>
              <a:ext cx="2547223" cy="1200329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</p:spPr>
          <p:txBody>
            <a:bodyPr wrap="square">
              <a:spAutoFit/>
            </a:bodyPr>
            <a:lstStyle/>
            <a:p>
              <a:pPr algn="just"/>
              <a:r>
                <a:rPr lang="ru-RU" sz="9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Исследование качества учебно-воспитательного процесса по отделениям,</a:t>
              </a:r>
            </a:p>
            <a:p>
              <a:pPr algn="just"/>
              <a:r>
                <a:rPr lang="ru-RU" sz="9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Исследование психологического климата и организационной культуры организации,</a:t>
              </a:r>
            </a:p>
            <a:p>
              <a:pPr algn="just"/>
              <a:r>
                <a:rPr lang="ru-RU" sz="9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Анализ </a:t>
              </a:r>
              <a:r>
                <a:rPr lang="ru-RU" sz="9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</a:t>
              </a:r>
              <a:r>
                <a:rPr lang="ru-RU" sz="9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олученных данных отделения</a:t>
              </a:r>
            </a:p>
            <a:p>
              <a:pPr algn="just"/>
              <a:r>
                <a:rPr lang="ru-RU" sz="9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Эффективность реализации образовательной программы отдела</a:t>
              </a:r>
            </a:p>
            <a:p>
              <a:pPr algn="just"/>
              <a:endPara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488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95736" y="267494"/>
            <a:ext cx="600997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Городские методические объединения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843558"/>
            <a:ext cx="806489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ea typeface="+mj-ea"/>
                <a:cs typeface="+mj-cs"/>
              </a:rPr>
              <a:t>	</a:t>
            </a:r>
            <a:r>
              <a:rPr lang="ru-RU" sz="1600" b="1" dirty="0" smtClean="0">
                <a:solidFill>
                  <a:srgbClr val="FF0000"/>
                </a:solidFill>
                <a:ea typeface="+mj-ea"/>
                <a:cs typeface="+mj-cs"/>
              </a:rPr>
              <a:t>Цель деятельности ГМО: </a:t>
            </a:r>
            <a:r>
              <a:rPr lang="ru-RU" sz="1600" dirty="0" smtClean="0">
                <a:solidFill>
                  <a:srgbClr val="4584D3">
                    <a:lumMod val="50000"/>
                  </a:srgbClr>
                </a:solidFill>
                <a:ea typeface="+mj-ea"/>
                <a:cs typeface="+mj-cs"/>
              </a:rPr>
              <a:t>обеспечение эффективного профессионального взаимодействия по обмену опыта, распространению лучших педагогических идей и методик.</a:t>
            </a:r>
          </a:p>
          <a:p>
            <a:r>
              <a:rPr lang="en-US" sz="1600" dirty="0" smtClean="0">
                <a:solidFill>
                  <a:srgbClr val="FF0000"/>
                </a:solidFill>
                <a:ea typeface="+mj-ea"/>
                <a:cs typeface="+mj-cs"/>
              </a:rPr>
              <a:t>	</a:t>
            </a:r>
            <a:r>
              <a:rPr lang="ru-RU" sz="1600" dirty="0" smtClean="0">
                <a:solidFill>
                  <a:srgbClr val="FF0000"/>
                </a:solidFill>
                <a:ea typeface="+mj-ea"/>
                <a:cs typeface="+mj-cs"/>
              </a:rPr>
              <a:t>Задачи:</a:t>
            </a:r>
            <a:endParaRPr lang="ru-RU" sz="1600" dirty="0" smtClean="0">
              <a:solidFill>
                <a:srgbClr val="4584D3">
                  <a:lumMod val="50000"/>
                </a:srgbClr>
              </a:solidFill>
              <a:ea typeface="+mj-ea"/>
              <a:cs typeface="+mj-cs"/>
            </a:endParaRPr>
          </a:p>
          <a:p>
            <a:r>
              <a:rPr lang="ru-RU" sz="1600" dirty="0" smtClean="0">
                <a:solidFill>
                  <a:srgbClr val="4584D3">
                    <a:lumMod val="50000"/>
                  </a:srgbClr>
                </a:solidFill>
                <a:ea typeface="+mj-ea"/>
                <a:cs typeface="+mj-cs"/>
              </a:rPr>
              <a:t>1. Создание условий для активизации научно-педагогической деятельности педагогов.</a:t>
            </a:r>
            <a:br>
              <a:rPr lang="ru-RU" sz="1600" dirty="0" smtClean="0">
                <a:solidFill>
                  <a:srgbClr val="4584D3">
                    <a:lumMod val="50000"/>
                  </a:srgbClr>
                </a:solidFill>
                <a:ea typeface="+mj-ea"/>
                <a:cs typeface="+mj-cs"/>
              </a:rPr>
            </a:br>
            <a:r>
              <a:rPr lang="ru-RU" sz="1600" dirty="0" smtClean="0">
                <a:solidFill>
                  <a:srgbClr val="4584D3">
                    <a:lumMod val="50000"/>
                  </a:srgbClr>
                </a:solidFill>
                <a:ea typeface="+mj-ea"/>
                <a:cs typeface="+mj-cs"/>
              </a:rPr>
              <a:t>2. Рост ключевых компетенций (компетентностей) в соответствии с требованиями профессионального стандарта.</a:t>
            </a:r>
            <a:br>
              <a:rPr lang="ru-RU" sz="1600" dirty="0" smtClean="0">
                <a:solidFill>
                  <a:srgbClr val="4584D3">
                    <a:lumMod val="50000"/>
                  </a:srgbClr>
                </a:solidFill>
                <a:ea typeface="+mj-ea"/>
                <a:cs typeface="+mj-cs"/>
              </a:rPr>
            </a:br>
            <a:r>
              <a:rPr lang="ru-RU" sz="1600" dirty="0" smtClean="0">
                <a:solidFill>
                  <a:srgbClr val="4584D3">
                    <a:lumMod val="50000"/>
                  </a:srgbClr>
                </a:solidFill>
                <a:ea typeface="+mj-ea"/>
                <a:cs typeface="+mj-cs"/>
              </a:rPr>
              <a:t>3. Распространение и обобщение лучшего педагогического опыта.</a:t>
            </a:r>
            <a:br>
              <a:rPr lang="ru-RU" sz="1600" dirty="0" smtClean="0">
                <a:solidFill>
                  <a:srgbClr val="4584D3">
                    <a:lumMod val="50000"/>
                  </a:srgbClr>
                </a:solidFill>
                <a:ea typeface="+mj-ea"/>
                <a:cs typeface="+mj-cs"/>
              </a:rPr>
            </a:br>
            <a:r>
              <a:rPr lang="ru-RU" sz="1600" dirty="0" smtClean="0">
                <a:solidFill>
                  <a:srgbClr val="4584D3">
                    <a:lumMod val="50000"/>
                  </a:srgbClr>
                </a:solidFill>
                <a:ea typeface="+mj-ea"/>
                <a:cs typeface="+mj-cs"/>
              </a:rPr>
              <a:t>4. Внедрение нового содержания, использование новых педагогических технологий.</a:t>
            </a:r>
            <a:br>
              <a:rPr lang="ru-RU" sz="1600" dirty="0" smtClean="0">
                <a:solidFill>
                  <a:srgbClr val="4584D3">
                    <a:lumMod val="50000"/>
                  </a:srgbClr>
                </a:solidFill>
                <a:ea typeface="+mj-ea"/>
                <a:cs typeface="+mj-cs"/>
              </a:rPr>
            </a:br>
            <a:r>
              <a:rPr lang="ru-RU" sz="1600" dirty="0" smtClean="0">
                <a:solidFill>
                  <a:srgbClr val="4584D3">
                    <a:lumMod val="50000"/>
                  </a:srgbClr>
                </a:solidFill>
                <a:ea typeface="+mj-ea"/>
                <a:cs typeface="+mj-cs"/>
              </a:rPr>
              <a:t>5.  Обеспечение открытости образовательной деятельности через сайты образовательных организаций</a:t>
            </a:r>
            <a:r>
              <a:rPr lang="en-US" sz="1600" dirty="0" smtClean="0">
                <a:solidFill>
                  <a:srgbClr val="4584D3">
                    <a:lumMod val="50000"/>
                  </a:srgbClr>
                </a:solidFill>
                <a:ea typeface="+mj-ea"/>
                <a:cs typeface="+mj-cs"/>
              </a:rPr>
              <a:t>.</a:t>
            </a:r>
            <a:endParaRPr lang="ru-RU" sz="1600" dirty="0" smtClean="0">
              <a:solidFill>
                <a:srgbClr val="4584D3">
                  <a:lumMod val="50000"/>
                </a:srgbClr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7661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67494"/>
            <a:ext cx="7700392" cy="432048"/>
          </a:xfrm>
        </p:spPr>
        <p:txBody>
          <a:bodyPr>
            <a:noAutofit/>
          </a:bodyPr>
          <a:lstStyle/>
          <a:p>
            <a:r>
              <a:rPr lang="ru-RU" sz="2600" dirty="0" smtClean="0"/>
              <a:t>Городские методические объединения </a:t>
            </a:r>
            <a:endParaRPr lang="ru-RU" sz="2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769419"/>
              </p:ext>
            </p:extLst>
          </p:nvPr>
        </p:nvGraphicFramePr>
        <p:xfrm>
          <a:off x="179511" y="771550"/>
          <a:ext cx="8784977" cy="4016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/>
                <a:gridCol w="2880320"/>
                <a:gridCol w="2952329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Городское методическое объединение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Кураторы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Руководители</a:t>
                      </a:r>
                      <a:endParaRPr lang="ru-RU" sz="1400" dirty="0"/>
                    </a:p>
                  </a:txBody>
                  <a:tcPr/>
                </a:tc>
              </a:tr>
              <a:tr h="56964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Классные руководители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Усольцева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Марина Эдуардовна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методист ДТД УМ «Юниор»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Добровольская</a:t>
                      </a:r>
                    </a:p>
                    <a:p>
                      <a:pPr algn="ctr"/>
                      <a:r>
                        <a:rPr lang="ru-RU" sz="1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Ирина Владимировна</a:t>
                      </a:r>
                    </a:p>
                    <a:p>
                      <a:pPr algn="ctr"/>
                      <a:r>
                        <a:rPr lang="ru-RU" sz="1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зам. директора ВР</a:t>
                      </a:r>
                    </a:p>
                    <a:p>
                      <a:pPr algn="ctr"/>
                      <a:r>
                        <a:rPr lang="ru-RU" sz="1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МБОУ Лицей № 113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0420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Педагоги дополнительного</a:t>
                      </a:r>
                      <a:r>
                        <a:rPr lang="ru-RU" sz="1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образования художественно-эстетической направленности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Великанова</a:t>
                      </a: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Ольга</a:t>
                      </a:r>
                      <a:r>
                        <a:rPr lang="ru-RU" sz="1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Александровна </a:t>
                      </a:r>
                    </a:p>
                    <a:p>
                      <a:pPr algn="ctr"/>
                      <a:r>
                        <a:rPr lang="ru-RU" sz="14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нсп</a:t>
                      </a:r>
                      <a:r>
                        <a:rPr lang="ru-RU" sz="1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ДТД УМ «Юниор»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Пасечник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Олеся Евгеньевна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ПДО</a:t>
                      </a:r>
                      <a:r>
                        <a:rPr lang="ru-RU" sz="1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МБОУ ДО ЦВ</a:t>
                      </a:r>
                      <a:r>
                        <a:rPr lang="ru-RU" sz="1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«Лад»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0420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Методисты образовательных организаций дополнительного образования детей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Шевелёва</a:t>
                      </a: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sz="140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Наталья </a:t>
                      </a: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Валерьевна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методист ДТД УМ «Юниор»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Вальщикова</a:t>
                      </a: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Марина </a:t>
                      </a:r>
                      <a:r>
                        <a:rPr lang="ru-RU" sz="14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Владленовна</a:t>
                      </a:r>
                      <a:endParaRPr lang="ru-RU" sz="140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методист  МБОУ ЦВР «Галактика»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6964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Руководители детских общественных организаций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Егорова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Ирина Олеговна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Педагог-организатор</a:t>
                      </a:r>
                      <a:r>
                        <a:rPr lang="ru-RU" sz="1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ДТД УМ «Юниор»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Дорожков</a:t>
                      </a: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Андрей Анатольевич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Зам. директора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МБОУ Лицей №136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380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300064" y="939266"/>
            <a:ext cx="690645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lang="ru-RU" sz="1400" dirty="0" smtClean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 smtClean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 smtClean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 smtClean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7237" y="3723878"/>
            <a:ext cx="79928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endParaRPr lang="ru-RU" sz="1400" dirty="0" smtClean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endParaRPr lang="ru-RU" sz="1400" dirty="0" smtClean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dirty="0" smtClean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dirty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</a:p>
          <a:p>
            <a:pPr lvl="0"/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4028282"/>
              </p:ext>
            </p:extLst>
          </p:nvPr>
        </p:nvGraphicFramePr>
        <p:xfrm>
          <a:off x="1601837" y="987574"/>
          <a:ext cx="5724301" cy="3573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115616" y="296059"/>
            <a:ext cx="6696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>
                <a:solidFill>
                  <a:srgbClr val="FFFFFF"/>
                </a:solidFill>
              </a:rPr>
              <a:t>Выступления на семинарах, конференциях, фестивалях, форумах</a:t>
            </a:r>
          </a:p>
        </p:txBody>
      </p:sp>
    </p:spTree>
    <p:extLst>
      <p:ext uri="{BB962C8B-B14F-4D97-AF65-F5344CB8AC3E}">
        <p14:creationId xmlns:p14="http://schemas.microsoft.com/office/powerpoint/2010/main" val="390217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267494"/>
            <a:ext cx="744466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6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Информационная деятельность ДТД УМ «Юниор»</a:t>
            </a:r>
            <a:endParaRPr lang="ru-RU" sz="26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714633"/>
              </p:ext>
            </p:extLst>
          </p:nvPr>
        </p:nvGraphicFramePr>
        <p:xfrm>
          <a:off x="683568" y="915566"/>
          <a:ext cx="7488832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7481"/>
                <a:gridCol w="2771351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Новосибирский</a:t>
                      </a:r>
                      <a:r>
                        <a:rPr lang="ru-RU" sz="16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информационно-образовательный сайт (НИОС)</a:t>
                      </a:r>
                    </a:p>
                    <a:p>
                      <a:pPr algn="ctr"/>
                      <a:r>
                        <a:rPr lang="en-US" sz="16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www.nios.ru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161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026781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Единый  национальный портал дополнительного образования дополнительного образования детей</a:t>
                      </a:r>
                    </a:p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www.</a:t>
                      </a:r>
                      <a:r>
                        <a:rPr lang="en-US" sz="16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dop.edu.ru</a:t>
                      </a:r>
                      <a:endParaRPr lang="ru-RU" sz="16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  <a:endParaRPr lang="ru-RU" sz="18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57395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Официальный сайт ДТД УМ «Юниор»</a:t>
                      </a:r>
                    </a:p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www.junior-nsk.ru</a:t>
                      </a:r>
                      <a:endParaRPr lang="ru-RU" sz="16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244</a:t>
                      </a:r>
                      <a:endParaRPr lang="ru-RU" sz="16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Официальные</a:t>
                      </a:r>
                      <a:r>
                        <a:rPr lang="ru-RU" sz="16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группы в социальных сетях</a:t>
                      </a:r>
                      <a:endParaRPr lang="en-US" sz="1600" b="1" kern="1200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6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( «контакт», «одноклассники»</a:t>
                      </a:r>
                    </a:p>
                    <a:p>
                      <a:pPr algn="ctr"/>
                      <a:r>
                        <a:rPr lang="ru-RU" sz="16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en-US" sz="1600" b="1" kern="1200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Instagram</a:t>
                      </a:r>
                      <a:r>
                        <a:rPr lang="ru-RU" sz="16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», «</a:t>
                      </a:r>
                      <a:r>
                        <a:rPr lang="en-US" sz="1600" b="1" kern="1200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facebook</a:t>
                      </a:r>
                      <a:r>
                        <a:rPr lang="ru-RU" sz="16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6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226</a:t>
                      </a:r>
                      <a:endParaRPr lang="ru-RU" sz="16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087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300064" y="411361"/>
            <a:ext cx="64807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600" dirty="0" smtClean="0">
                <a:solidFill>
                  <a:srgbClr val="FFFFFF"/>
                </a:solidFill>
              </a:rPr>
              <a:t>Методические выставки ДТД </a:t>
            </a:r>
            <a:r>
              <a:rPr lang="ru-RU" sz="2600" dirty="0">
                <a:solidFill>
                  <a:srgbClr val="FFFFFF"/>
                </a:solidFill>
              </a:rPr>
              <a:t>УМ «Юниор»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00064" y="939266"/>
            <a:ext cx="690645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lang="ru-RU" sz="1400" dirty="0" smtClean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 smtClean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 smtClean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 smtClean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7237" y="3723878"/>
            <a:ext cx="79928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endParaRPr lang="ru-RU" sz="1400" dirty="0" smtClean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endParaRPr lang="ru-RU" sz="1400" dirty="0" smtClean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dirty="0" smtClean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dirty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</a:p>
          <a:p>
            <a:pPr lvl="0"/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987574"/>
            <a:ext cx="813690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Выставка-экспозиция  «Юниор – движение вперёд» на Международном фестивале «Книжная Сибирь» (13-15 сентября 2018 г.)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Выставка методических материалов  на «Сибирском педагогическом форуме», посвящённом 100-летию дополнительного образования в России.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Развёрнутая выставка экспозиция к 75-летию Дворца творчества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«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Юниор»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Постоянно действующая баннерная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«История Дворца»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Выставки методических материалов на городских семинарах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40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Выставки творческих работ участников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конкурсов- 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\\mainserver\mainserver\Хржановская Оксана\Общая папка\тарасьва\DSCN04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992" y="3401479"/>
            <a:ext cx="2322432" cy="17420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\\mainserver\mainserver\Хржановская Оксана\Общая папка\встреча поеолений\IMG_27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05" y="3370511"/>
            <a:ext cx="2261517" cy="16961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\\mainserver\mainserver\Хржановская Оксана\Общая папка\встреча поеолений\IMG_28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221" y="3370511"/>
            <a:ext cx="2391449" cy="17935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\\mainserver\mainserver\Хржановская Оксана\Общая папка\тарасьва\IMG_532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435433"/>
            <a:ext cx="2232248" cy="16741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05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904</TotalTime>
  <Words>1835</Words>
  <Application>Microsoft Office PowerPoint</Application>
  <PresentationFormat>Экран (16:9)</PresentationFormat>
  <Paragraphs>592</Paragraphs>
  <Slides>22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Волна</vt:lpstr>
      <vt:lpstr>1_Волна</vt:lpstr>
      <vt:lpstr>2_Волна</vt:lpstr>
      <vt:lpstr>Научно-методическая служба  ДТД УМ «Юниор»</vt:lpstr>
      <vt:lpstr>Функции методической службы ДТД УМ «Юниор» </vt:lpstr>
      <vt:lpstr>Презентация PowerPoint</vt:lpstr>
      <vt:lpstr>Презентация PowerPoint</vt:lpstr>
      <vt:lpstr>Презентация PowerPoint</vt:lpstr>
      <vt:lpstr>Городские методические объединения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Книга О Дворце «Юниор»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86</cp:revision>
  <dcterms:created xsi:type="dcterms:W3CDTF">2018-12-24T04:34:06Z</dcterms:created>
  <dcterms:modified xsi:type="dcterms:W3CDTF">2018-12-28T05:06:01Z</dcterms:modified>
</cp:coreProperties>
</file>