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4" r:id="rId3"/>
    <p:sldId id="278" r:id="rId4"/>
    <p:sldId id="260" r:id="rId5"/>
    <p:sldId id="279" r:id="rId6"/>
    <p:sldId id="318" r:id="rId7"/>
    <p:sldId id="316" r:id="rId8"/>
    <p:sldId id="281" r:id="rId9"/>
    <p:sldId id="283" r:id="rId10"/>
    <p:sldId id="289" r:id="rId11"/>
    <p:sldId id="268" r:id="rId12"/>
    <p:sldId id="269" r:id="rId13"/>
    <p:sldId id="285" r:id="rId14"/>
    <p:sldId id="314" r:id="rId15"/>
    <p:sldId id="313" r:id="rId16"/>
    <p:sldId id="312" r:id="rId17"/>
    <p:sldId id="311" r:id="rId18"/>
    <p:sldId id="310" r:id="rId19"/>
    <p:sldId id="309" r:id="rId20"/>
    <p:sldId id="286" r:id="rId21"/>
    <p:sldId id="307" r:id="rId22"/>
    <p:sldId id="306" r:id="rId23"/>
    <p:sldId id="287" r:id="rId24"/>
    <p:sldId id="288" r:id="rId25"/>
    <p:sldId id="304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этап всероссийского конкурса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мастерства работников сферы  дополнительного образования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«Сердце отдаю детям»</a:t>
            </a:r>
          </a:p>
        </p:txBody>
      </p:sp>
      <p:pic>
        <p:nvPicPr>
          <p:cNvPr id="4" name="Picture 2" descr="C:\Users\user\Desktop\КАРТИНКИ\water_1_109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561" y="3961300"/>
            <a:ext cx="57606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Очный этап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7317432" cy="42484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   Мое педагогическое кредо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   Открытое занятие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   Импровизированный       конкурс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  Эссе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  Круглый стол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511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116632"/>
            <a:ext cx="7334200" cy="18722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900" u="sng" dirty="0" smtClean="0"/>
              <a:t>Очный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«Мое педагогическое кредо»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675467"/>
            <a:ext cx="8424935" cy="2207993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pPr marL="0" indent="0">
              <a:buNone/>
            </a:pPr>
            <a:r>
              <a:rPr lang="ru-RU" sz="2800" b="1" dirty="0" smtClean="0"/>
              <a:t>      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  <a:r>
              <a:rPr lang="ru-RU" sz="3000" b="1" dirty="0" smtClean="0"/>
              <a:t>                           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КАК</a:t>
            </a:r>
            <a:r>
              <a:rPr lang="ru-RU" sz="2800" b="1" dirty="0" smtClean="0"/>
              <a:t> 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ПРЕДСТАВЛЯТЬ?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                                   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1988840"/>
            <a:ext cx="237626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55776" y="1988840"/>
            <a:ext cx="201622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3568" y="4228238"/>
            <a:ext cx="2592288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940152" y="4228238"/>
            <a:ext cx="2592288" cy="1310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подачи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628800"/>
            <a:ext cx="7408333" cy="50405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b="1" dirty="0" smtClean="0"/>
              <a:t> Целесообразно кратко рассказать о себе: кем является конкурсант, его профессиональное образование , место работы, должность.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/>
              <a:t> Кратко рассказать о своем отношении к профессии, о перспективах работы и планах.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/>
              <a:t> Системность и полнота представления себя как педагога, новизны своего педагогического опыта, профессиональной позиции и планов, практики взаимодействия с коллегами</a:t>
            </a:r>
          </a:p>
          <a:p>
            <a:pPr algn="just">
              <a:buFont typeface="Wingdings" pitchFamily="2" charset="2"/>
              <a:buChar char="Ø"/>
            </a:pPr>
            <a:endParaRPr lang="ru-RU" sz="26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Позиция педагога- система интеллектуальных и эмоционально-оценочных отношений к миру, педагогической действительности и педагогической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6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Открытое занятие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3" y="1556792"/>
            <a:ext cx="8208912" cy="482453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/>
              <a:t>  Продолжительность занятия с обучающимися  –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30 МИНУТ</a:t>
            </a:r>
            <a:r>
              <a:rPr lang="ru-RU" sz="2400" b="1" dirty="0" smtClean="0"/>
              <a:t>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 Для младшего школьного возраста- </a:t>
            </a:r>
            <a:r>
              <a:rPr lang="ru-RU" sz="2400" b="1" dirty="0" smtClean="0">
                <a:solidFill>
                  <a:srgbClr val="FF0000"/>
                </a:solidFill>
              </a:rPr>
              <a:t>20 МИНУТ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 Педагогу следует показать детям специфику      и перспективу занятий по предложенной программе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 Конкурсанту предоставляется возможность прокомментировать свое занятие членам жюри </a:t>
            </a:r>
          </a:p>
          <a:p>
            <a:pPr marL="45720" indent="0" algn="just">
              <a:buNone/>
            </a:pPr>
            <a:r>
              <a:rPr lang="ru-RU" sz="2400" b="1" dirty="0" smtClean="0"/>
              <a:t>                           до </a:t>
            </a:r>
            <a:r>
              <a:rPr lang="ru-RU" sz="2400" b="1" dirty="0" smtClean="0">
                <a:solidFill>
                  <a:srgbClr val="FF0000"/>
                </a:solidFill>
              </a:rPr>
              <a:t>10 минут.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Открытое занятие- центральная часть конкурсных испытаний педагога!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\\JUNIOR-SERVER\General\Цурганова Екатерина\фото\открытое занятие\IMG_34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JUNIOR-SERVER\General\Цурганова Екатерина\фото\открытое занятие\IMG_352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\\JUNIOR-SERVER\General\Цурганова Екатерина\фото\открытое занятие\IMG_4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\\JUNIOR-SERVER\General\Цурганова Екатерина\фото\открытое занятие\IMG_431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JUNIOR-SERVER\General\Цурганова Екатерина\фото\открытое занятие\IMG_3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\\JUNIOR-SERVER\General\Цурганова Екатерина\фото\открытое занятие\IMG_340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\so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0754"/>
            <a:ext cx="8956049" cy="56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Импровизированный конкурс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2348880"/>
            <a:ext cx="7408333" cy="403244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b="1" dirty="0" smtClean="0"/>
              <a:t>Продолжительность конкурса  - </a:t>
            </a:r>
            <a:r>
              <a:rPr lang="ru-RU" sz="2800" b="1" dirty="0" smtClean="0">
                <a:solidFill>
                  <a:srgbClr val="FF0000"/>
                </a:solidFill>
              </a:rPr>
              <a:t>60 минут.</a:t>
            </a:r>
          </a:p>
          <a:p>
            <a:pPr marL="45720" indent="0">
              <a:buNone/>
            </a:pPr>
            <a:r>
              <a:rPr lang="ru-RU" sz="2800" b="1" dirty="0" smtClean="0"/>
              <a:t>                   Работают две команды:</a:t>
            </a:r>
          </a:p>
          <a:p>
            <a:pPr marL="45720" indent="0" algn="ctr">
              <a:buNone/>
            </a:pPr>
            <a:r>
              <a:rPr lang="ru-RU" sz="2800" b="1" dirty="0" smtClean="0"/>
              <a:t>Ответы на вопросы ( 10 минут)</a:t>
            </a:r>
          </a:p>
          <a:p>
            <a:pPr marL="45720" indent="0" algn="ctr">
              <a:buNone/>
            </a:pPr>
            <a:r>
              <a:rPr lang="ru-RU" sz="2800" b="1" dirty="0" smtClean="0"/>
              <a:t>Описание ситуаций (подготовка 20 минут, презентация 3-4 минуты</a:t>
            </a:r>
          </a:p>
          <a:p>
            <a:pPr marL="45720" indent="0" algn="ctr">
              <a:buNone/>
            </a:pPr>
            <a:r>
              <a:rPr lang="ru-RU" sz="2800" b="1" dirty="0" smtClean="0"/>
              <a:t>Подготовка решения одной из представленных проблемных ситуаций</a:t>
            </a:r>
          </a:p>
          <a:p>
            <a:pPr marL="45720" indent="0" algn="ctr">
              <a:buNone/>
            </a:pPr>
            <a:r>
              <a:rPr lang="ru-RU" sz="2800" b="1" dirty="0" smtClean="0"/>
              <a:t> ( 10 минут)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JUNIOR-SERVER\General\Цурганова Екатерина\фото\Новая папка\IMG_707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JUNIOR-SERVER\General\Цурганова Екатерина\фото\Новая папка\IMG_70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620688"/>
            <a:ext cx="7622232" cy="1584176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dirty="0" smtClean="0"/>
              <a:t>              Конкурсное испытание – написание  эссе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2204864"/>
            <a:ext cx="7128792" cy="41764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Тема эссе объявляется непосредственно перед началом конкурса.</a:t>
            </a:r>
          </a:p>
          <a:p>
            <a:pPr marL="45720" indent="0" algn="just">
              <a:buNone/>
            </a:pPr>
            <a:endParaRPr lang="ru-RU" sz="2800" b="1" dirty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 Продолжительность подготовки   эссе – </a:t>
            </a:r>
            <a:r>
              <a:rPr lang="ru-RU" sz="2800" b="1" dirty="0" smtClean="0">
                <a:solidFill>
                  <a:srgbClr val="FF0000"/>
                </a:solidFill>
              </a:rPr>
              <a:t>45 минут</a:t>
            </a:r>
            <a:r>
              <a:rPr lang="ru-RU" sz="2800" b="1" dirty="0" smtClean="0"/>
              <a:t>.</a:t>
            </a:r>
          </a:p>
          <a:p>
            <a:pPr marL="45720" indent="0" algn="just">
              <a:buNone/>
            </a:pPr>
            <a:endParaRPr lang="ru-RU" sz="2800" b="1" dirty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Представление – </a:t>
            </a:r>
            <a:r>
              <a:rPr lang="ru-RU" sz="2800" b="1" dirty="0" smtClean="0">
                <a:solidFill>
                  <a:srgbClr val="FF0000"/>
                </a:solidFill>
              </a:rPr>
              <a:t>до 5 минут.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692696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7560840" cy="44644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 Участие педагогов в беседе по проблеме образования ( по заданной теме). Тема объявляется оргкомитетом не позднее, чем за </a:t>
            </a:r>
            <a:r>
              <a:rPr lang="ru-RU" sz="3200" dirty="0" smtClean="0">
                <a:solidFill>
                  <a:srgbClr val="FF0000"/>
                </a:solidFill>
              </a:rPr>
              <a:t>5 дней </a:t>
            </a:r>
            <a:r>
              <a:rPr lang="ru-RU" sz="3200" dirty="0" smtClean="0"/>
              <a:t> до начала финального этапа конкурса.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 Регламент проведения конкурса  –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60 минут.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JUNIOR-SERVER\General\Цурганова Екатерина\фото\круглый стол\IMG_4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8640"/>
            <a:ext cx="9144000" cy="62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JUNIOR-SERVER\General\Цурганова Екатерина\фото\закрытие\248A13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" y="188640"/>
            <a:ext cx="9065604" cy="63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JUNIOR-SERVER\General\Цурганова Екатерина\фото\закрытие\248A1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" y="260649"/>
            <a:ext cx="9118181" cy="6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JUNIOR-SERVER\General\Цурганова Екатерина\фото\закрытие\248A1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95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3" y="404664"/>
            <a:ext cx="668612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Этапы конкурса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848872" cy="403244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b="1" dirty="0" smtClean="0"/>
              <a:t>1 </a:t>
            </a:r>
            <a:r>
              <a:rPr lang="ru-RU" sz="2800" b="1" dirty="0" smtClean="0">
                <a:solidFill>
                  <a:schemeClr val="tx1"/>
                </a:solidFill>
              </a:rPr>
              <a:t>этап ЗАОЧНЫЙ </a:t>
            </a:r>
            <a:r>
              <a:rPr lang="ru-RU" sz="2800" b="1" dirty="0" smtClean="0"/>
              <a:t>– </a:t>
            </a:r>
            <a:r>
              <a:rPr lang="ru-RU" sz="2800" b="1" dirty="0" smtClean="0">
                <a:solidFill>
                  <a:schemeClr val="accent6"/>
                </a:solidFill>
              </a:rPr>
              <a:t>ЯНВАРЬ 2018 года</a:t>
            </a:r>
          </a:p>
          <a:p>
            <a:pPr marL="45720" indent="0" algn="ctr">
              <a:buNone/>
            </a:pPr>
            <a:endParaRPr lang="ru-RU" sz="2800" b="1" dirty="0">
              <a:solidFill>
                <a:schemeClr val="accent6"/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/>
              <a:t>2 этап </a:t>
            </a:r>
            <a:r>
              <a:rPr lang="ru-RU" sz="2800" b="1" dirty="0" smtClean="0">
                <a:solidFill>
                  <a:schemeClr val="tx1"/>
                </a:solidFill>
              </a:rPr>
              <a:t>ОЧНЫЙ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ФЕВРАЛЬ-МАРТ 2018 года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/>
              <a:t>Конкурсные материалы принимаются до</a:t>
            </a:r>
          </a:p>
          <a:p>
            <a:pPr marL="45720" indent="0" algn="ctr">
              <a:buNone/>
            </a:pPr>
            <a:endParaRPr lang="ru-RU" sz="2800" b="1" dirty="0" smtClean="0"/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18 января 2018 года!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8964487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НОМИНАЦИИ КОНКУРСА: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772816"/>
            <a:ext cx="7408333" cy="4680520"/>
          </a:xfrm>
        </p:spPr>
        <p:txBody>
          <a:bodyPr>
            <a:normAutofit/>
          </a:bodyPr>
          <a:lstStyle/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</a:t>
            </a:r>
          </a:p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</a:t>
            </a:r>
          </a:p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Естественнонаучная</a:t>
            </a:r>
          </a:p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Туристско-краеведческая</a:t>
            </a:r>
          </a:p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Физкультурно-спортивная</a:t>
            </a:r>
          </a:p>
          <a:p>
            <a:pPr algn="ctr">
              <a:buFont typeface="Arial" charset="0"/>
              <a:buChar char="•"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Социально-педагогическая </a:t>
            </a:r>
          </a:p>
          <a:p>
            <a:pPr>
              <a:buFont typeface="Arial" charset="0"/>
              <a:buChar char="•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7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6084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ЗАОЧНЫЙ ЭТАП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3" y="1124744"/>
            <a:ext cx="8136904" cy="57332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решение(заключение) о выдвижении педагогов для участия в муниципальном этапе конкурса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дополнительная общеобразовательная (общеразвивающая или предпрофессиональная) программа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титульный лист программы в сканированном виде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цветная фотография участника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видеоматериалы «Визитная карточка»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/>
              <a:t> </a:t>
            </a:r>
            <a:r>
              <a:rPr lang="ru-RU" sz="2800" b="1" dirty="0" smtClean="0"/>
              <a:t> заявка на участие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74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Видеоматериалы «Визитная карточка»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7776864" cy="41044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Время, отведенное на демонстрацию </a:t>
            </a:r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до 10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минут.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Рекомендуется показать работу детского объединения   ( в т. ч. фрагмент занятия, успехи и достижения обучающихся, индивидуальность, разнообразие мира увлечений участника конкурса.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6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800" dirty="0"/>
              <a:t>Министерство образования и науки РФ</a:t>
            </a:r>
            <a:br>
              <a:rPr lang="ru-RU" sz="4800" dirty="0"/>
            </a:br>
            <a:r>
              <a:rPr lang="ru-RU" sz="4800" dirty="0"/>
              <a:t>                                       </a:t>
            </a:r>
            <a:br>
              <a:rPr lang="ru-RU" sz="4800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052736"/>
            <a:ext cx="7408333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Письмо от 18 ноября 2015 года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№ 09-3242</a:t>
            </a:r>
          </a:p>
          <a:p>
            <a:pPr marL="0" indent="0" algn="ctr">
              <a:buNone/>
            </a:pPr>
            <a:r>
              <a:rPr lang="ru-RU" sz="2800" b="1" dirty="0" smtClean="0"/>
              <a:t>Методические рекомендации по проектированию дополнительных общеразвивающих программ (включая разноуровневые программы)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9992" y="198884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Учебно-тематический план: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3783126"/>
              </p:ext>
            </p:extLst>
          </p:nvPr>
        </p:nvGraphicFramePr>
        <p:xfrm>
          <a:off x="827584" y="2348880"/>
          <a:ext cx="6984776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79"/>
                <a:gridCol w="1728192"/>
                <a:gridCol w="909983"/>
                <a:gridCol w="879097"/>
                <a:gridCol w="1091241"/>
                <a:gridCol w="1656184"/>
              </a:tblGrid>
              <a:tr h="2723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темы, раздела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часов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Формы аттестации/контроля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Мир русской деревни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Практика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Опрос, </a:t>
                      </a:r>
                      <a:r>
                        <a:rPr lang="ru-RU" sz="1600" b="1" dirty="0" err="1">
                          <a:effectLst/>
                        </a:rPr>
                        <a:t>минипроект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72819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Планируемые результаты программы: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916832"/>
            <a:ext cx="7408333" cy="43924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 Личностные, </a:t>
            </a:r>
            <a:r>
              <a:rPr lang="ru-RU" sz="2400" b="1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2400" b="1" dirty="0" smtClean="0">
                <a:solidFill>
                  <a:srgbClr val="FF0000"/>
                </a:solidFill>
              </a:rPr>
              <a:t> и предметные результаты</a:t>
            </a:r>
            <a:r>
              <a:rPr lang="ru-RU" sz="2400" b="1" dirty="0" smtClean="0"/>
              <a:t>, который приобретает обучающийся по итогам освоения программы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Требования к знаниям и умениям, которые должны приобрести обучающийся в процессе занятий по программе ( т.е. что он должен знать и уметь 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Компетенции и личностные качества, которые могут быть сформированы и развиты у детей в результате занятий по программе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Данные характеристики формулируются с учетом </a:t>
            </a:r>
            <a:r>
              <a:rPr lang="ru-RU" sz="2400" b="1" dirty="0" smtClean="0">
                <a:solidFill>
                  <a:srgbClr val="FF0000"/>
                </a:solidFill>
              </a:rPr>
              <a:t>цели и содержания программы.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1128</TotalTime>
  <Words>530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Муниципальный этап всероссийского конкурса профессионального мастерства работников сферы  дополнительного образования «Сердце отдаю детям»</vt:lpstr>
      <vt:lpstr>Презентация PowerPoint</vt:lpstr>
      <vt:lpstr>Этапы конкурса</vt:lpstr>
      <vt:lpstr>НОМИНАЦИИ КОНКУРСА:</vt:lpstr>
      <vt:lpstr>ЗАОЧНЫЙ ЭТАП:</vt:lpstr>
      <vt:lpstr>Видеоматериалы «Визитная карточка»</vt:lpstr>
      <vt:lpstr>Министерство образования и науки РФ                                         </vt:lpstr>
      <vt:lpstr>Учебно-тематический план:</vt:lpstr>
      <vt:lpstr>Планируемые результаты программы:</vt:lpstr>
      <vt:lpstr>Очный этап :</vt:lpstr>
      <vt:lpstr>Очный этап Презентация «Мое педагогическое кредо»</vt:lpstr>
      <vt:lpstr>Рекомендации:</vt:lpstr>
      <vt:lpstr>Открытое занятие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Импровизированный конкурс</vt:lpstr>
      <vt:lpstr>Презентация PowerPoint</vt:lpstr>
      <vt:lpstr>Презентация PowerPoint</vt:lpstr>
      <vt:lpstr>              Конкурсное испытание – написание  эссе</vt:lpstr>
      <vt:lpstr>Круглый стол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2017-10-04T09:31:18Z</dcterms:created>
  <dcterms:modified xsi:type="dcterms:W3CDTF">2017-12-15T03:46:31Z</dcterms:modified>
</cp:coreProperties>
</file>