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73" r:id="rId4"/>
    <p:sldId id="274" r:id="rId5"/>
    <p:sldId id="275" r:id="rId6"/>
    <p:sldId id="279" r:id="rId7"/>
    <p:sldId id="278" r:id="rId8"/>
    <p:sldId id="277" r:id="rId9"/>
    <p:sldId id="276" r:id="rId10"/>
    <p:sldId id="280" r:id="rId11"/>
    <p:sldId id="281" r:id="rId12"/>
    <p:sldId id="257" r:id="rId13"/>
    <p:sldId id="258" r:id="rId14"/>
    <p:sldId id="259" r:id="rId15"/>
    <p:sldId id="261" r:id="rId16"/>
    <p:sldId id="260" r:id="rId17"/>
    <p:sldId id="262" r:id="rId18"/>
    <p:sldId id="264" r:id="rId19"/>
    <p:sldId id="283" r:id="rId20"/>
    <p:sldId id="265" r:id="rId21"/>
    <p:sldId id="282" r:id="rId22"/>
    <p:sldId id="266" r:id="rId23"/>
    <p:sldId id="267" r:id="rId24"/>
    <p:sldId id="268" r:id="rId25"/>
    <p:sldId id="269" r:id="rId26"/>
    <p:sldId id="270" r:id="rId27"/>
    <p:sldId id="271" r:id="rId28"/>
    <p:sldId id="285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15.09.2017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Конкурсные задания: основные рекомендации по подготовке педагога дополнительного образования в условиях современного образовательного учреждения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Иванова И.А. , заместитель директора по УВР  МБУДО ЦДТ «Содружество»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329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Панорамная съемка + крупные планы;</a:t>
            </a:r>
          </a:p>
          <a:p>
            <a:r>
              <a:rPr lang="ru-RU" dirty="0" smtClean="0"/>
              <a:t>10 = 5;</a:t>
            </a:r>
          </a:p>
          <a:p>
            <a:r>
              <a:rPr lang="ru-RU" dirty="0" smtClean="0"/>
              <a:t>Выбираем фотографии, отражающие вид деятельности;</a:t>
            </a:r>
          </a:p>
          <a:p>
            <a:r>
              <a:rPr lang="ru-RU" dirty="0" smtClean="0"/>
              <a:t>Отдаем предпочтение крупным планам;</a:t>
            </a:r>
          </a:p>
          <a:p>
            <a:r>
              <a:rPr lang="ru-RU" dirty="0" smtClean="0"/>
              <a:t>Начните с региона (территории) 30 секунд;</a:t>
            </a:r>
          </a:p>
          <a:p>
            <a:r>
              <a:rPr lang="ru-RU" dirty="0" smtClean="0"/>
              <a:t>От первого лица?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Видеоматериалы «Визитная карточка»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050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Самопрезентация «Моё педагогическое кредо»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392488" cy="2929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883" y="2613485"/>
            <a:ext cx="3521251" cy="23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C:\Users\Ольга\Desktop\Сердце детям\Сердце фото\DSC_38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957" y="4365104"/>
            <a:ext cx="3532187" cy="235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26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Педагогические идеи,</a:t>
            </a:r>
          </a:p>
          <a:p>
            <a:r>
              <a:rPr lang="ru-RU" dirty="0" smtClean="0"/>
              <a:t>Жизненные приоритеты,</a:t>
            </a:r>
          </a:p>
          <a:p>
            <a:r>
              <a:rPr lang="ru-RU" dirty="0" smtClean="0"/>
              <a:t>Своё отношение к детям,</a:t>
            </a:r>
          </a:p>
          <a:p>
            <a:r>
              <a:rPr lang="ru-RU" dirty="0" smtClean="0"/>
              <a:t>Отношение к коллегам,</a:t>
            </a:r>
          </a:p>
          <a:p>
            <a:r>
              <a:rPr lang="ru-RU" dirty="0" smtClean="0"/>
              <a:t>Отношение к профессии.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Аспект: соответствие критериям Положения о конкурсе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444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Экспозиция,</a:t>
            </a:r>
          </a:p>
          <a:p>
            <a:r>
              <a:rPr lang="ru-RU" dirty="0" smtClean="0"/>
              <a:t>Завязка,</a:t>
            </a:r>
          </a:p>
          <a:p>
            <a:r>
              <a:rPr lang="ru-RU" dirty="0" smtClean="0"/>
              <a:t>Развитие,</a:t>
            </a:r>
          </a:p>
          <a:p>
            <a:r>
              <a:rPr lang="ru-RU" dirty="0" smtClean="0"/>
              <a:t>Кульминация,</a:t>
            </a:r>
          </a:p>
          <a:p>
            <a:r>
              <a:rPr lang="ru-RU" dirty="0" smtClean="0"/>
              <a:t>Развязка.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Аспект: содержание (сюжет)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16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Театрализация,</a:t>
            </a:r>
          </a:p>
          <a:p>
            <a:r>
              <a:rPr lang="ru-RU" dirty="0" smtClean="0"/>
              <a:t>Стендовая защита,</a:t>
            </a:r>
          </a:p>
          <a:p>
            <a:r>
              <a:rPr lang="ru-RU" dirty="0" smtClean="0"/>
              <a:t>Телешоу,</a:t>
            </a:r>
          </a:p>
          <a:p>
            <a:r>
              <a:rPr lang="ru-RU" dirty="0" smtClean="0"/>
              <a:t>Диалог с залом,</a:t>
            </a:r>
          </a:p>
          <a:p>
            <a:r>
              <a:rPr lang="ru-RU" dirty="0" err="1" smtClean="0"/>
              <a:t>Стихотворно</a:t>
            </a:r>
            <a:r>
              <a:rPr lang="ru-RU" dirty="0" smtClean="0"/>
              <a:t>-песенная,</a:t>
            </a:r>
          </a:p>
          <a:p>
            <a:r>
              <a:rPr lang="ru-RU" dirty="0" smtClean="0"/>
              <a:t>Интерактивная форма (работа с предметом, диалог с виртуальным собеседником).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Аспект: соответствие формы представления психо-эмоциональным особенностям конкурсанта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86121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532037"/>
            <a:ext cx="8020413" cy="4065315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1600" dirty="0"/>
              <a:t>«Стремитесь так усовершенствовать своё тело, чтобы ничто не могло помешать выразить вам свою внутреннюю жизнь роли чётко и точно</a:t>
            </a:r>
            <a:r>
              <a:rPr lang="ru-RU" sz="1600" dirty="0" smtClean="0"/>
              <a:t>». (К.Д. Станиславский)</a:t>
            </a:r>
          </a:p>
          <a:p>
            <a:pPr marL="0" indent="0" algn="r">
              <a:buNone/>
            </a:pPr>
            <a:endParaRPr lang="ru-RU" sz="1600" dirty="0" smtClean="0"/>
          </a:p>
          <a:p>
            <a:pPr marL="0" indent="0" fontAlgn="base">
              <a:buNone/>
            </a:pPr>
            <a:r>
              <a:rPr lang="ru-RU" sz="1800" dirty="0"/>
              <a:t>Движение на сцене делают выразительными такие составляющие:</a:t>
            </a:r>
          </a:p>
          <a:p>
            <a:pPr fontAlgn="base"/>
            <a:r>
              <a:rPr lang="ru-RU" sz="1800" dirty="0"/>
              <a:t>Развитие движения как единого процесса;</a:t>
            </a:r>
          </a:p>
          <a:p>
            <a:pPr fontAlgn="base"/>
            <a:r>
              <a:rPr lang="ru-RU" sz="1800" dirty="0"/>
              <a:t>Отсутствие автоматизма;</a:t>
            </a:r>
          </a:p>
          <a:p>
            <a:pPr fontAlgn="base"/>
            <a:r>
              <a:rPr lang="ru-RU" sz="1800" dirty="0"/>
              <a:t>Умение построить колоритную и пластическую, но точную фразу жеста;</a:t>
            </a:r>
          </a:p>
          <a:p>
            <a:pPr fontAlgn="base"/>
            <a:r>
              <a:rPr lang="ru-RU" sz="1800" dirty="0"/>
              <a:t>Умение понять и передать своё эмоциональное состояние через язык тела;</a:t>
            </a:r>
          </a:p>
          <a:p>
            <a:pPr fontAlgn="base"/>
            <a:r>
              <a:rPr lang="ru-RU" sz="1800" dirty="0"/>
              <a:t>Пластический диалог </a:t>
            </a:r>
            <a:r>
              <a:rPr lang="ru-RU" sz="1800" dirty="0" smtClean="0"/>
              <a:t>со зрителем.</a:t>
            </a:r>
            <a:endParaRPr lang="ru-RU" sz="1800" dirty="0"/>
          </a:p>
          <a:p>
            <a:pPr marL="0" indent="0" algn="just">
              <a:buNone/>
            </a:pPr>
            <a:endParaRPr lang="ru-RU" sz="1800" dirty="0" smtClean="0"/>
          </a:p>
          <a:p>
            <a:pPr marL="0" indent="0" algn="just">
              <a:buNone/>
            </a:pPr>
            <a:r>
              <a:rPr lang="ru-RU" sz="1800" dirty="0" smtClean="0"/>
              <a:t>Именно через речь конкурсант предаёт зрителям свой внутренний мир</a:t>
            </a:r>
            <a:r>
              <a:rPr lang="ru-RU" sz="1800" dirty="0"/>
              <a:t>, черты </a:t>
            </a:r>
            <a:r>
              <a:rPr lang="ru-RU" sz="1800" dirty="0" smtClean="0"/>
              <a:t>характера, социальные и психологические особенности личности.</a:t>
            </a:r>
            <a:endParaRPr lang="ru-RU" sz="1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Аспект: сценическое движение, речь и реквизит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729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Слайд-презентация (</a:t>
            </a:r>
            <a:r>
              <a:rPr lang="en-US" dirty="0" smtClean="0"/>
              <a:t>PowerPoint</a:t>
            </a:r>
            <a:r>
              <a:rPr lang="ru-RU" dirty="0" smtClean="0"/>
              <a:t>,</a:t>
            </a:r>
            <a:r>
              <a:rPr lang="en-US" dirty="0" smtClean="0"/>
              <a:t> Prezi</a:t>
            </a:r>
            <a:r>
              <a:rPr lang="ru-RU" dirty="0" smtClean="0"/>
              <a:t>);</a:t>
            </a:r>
            <a:endParaRPr lang="en-US" dirty="0" smtClean="0"/>
          </a:p>
          <a:p>
            <a:r>
              <a:rPr lang="ru-RU" dirty="0" smtClean="0"/>
              <a:t>Презентация в технике скрайбинг;</a:t>
            </a:r>
          </a:p>
          <a:p>
            <a:r>
              <a:rPr lang="ru-RU" dirty="0" smtClean="0"/>
              <a:t>Видеоряд;</a:t>
            </a:r>
          </a:p>
          <a:p>
            <a:r>
              <a:rPr lang="ru-RU" dirty="0" smtClean="0"/>
              <a:t>Видеофильм;</a:t>
            </a:r>
          </a:p>
          <a:p>
            <a:r>
              <a:rPr lang="ru-RU" dirty="0" smtClean="0"/>
              <a:t>Отсутствие технического сопровождения.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Аспект: техническое сопровождение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432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Аспект: «Изюм»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564904"/>
            <a:ext cx="5349974" cy="401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13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9" y="1916832"/>
            <a:ext cx="8568952" cy="4536504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умение поставить конкретную цель, определить задачи и подобрать нужные </a:t>
            </a:r>
          </a:p>
          <a:p>
            <a:pPr marL="0" indent="0">
              <a:buNone/>
            </a:pPr>
            <a:r>
              <a:rPr lang="ru-RU" dirty="0"/>
              <a:t>для их решения средства; </a:t>
            </a:r>
          </a:p>
          <a:p>
            <a:r>
              <a:rPr lang="ru-RU" dirty="0"/>
              <a:t>соответствие  содержания  использованных  технологий  и  достигнутых </a:t>
            </a:r>
          </a:p>
          <a:p>
            <a:pPr marL="0" indent="0">
              <a:buNone/>
            </a:pPr>
            <a:r>
              <a:rPr lang="ru-RU" dirty="0"/>
              <a:t>результатов поставленным целям;    </a:t>
            </a:r>
          </a:p>
          <a:p>
            <a:r>
              <a:rPr lang="ru-RU" dirty="0"/>
              <a:t> качество  выполнения  основных  профессиональных  функций:  обучения, </a:t>
            </a:r>
          </a:p>
          <a:p>
            <a:pPr marL="0" indent="0">
              <a:buNone/>
            </a:pPr>
            <a:r>
              <a:rPr lang="ru-RU" dirty="0"/>
              <a:t>воспитания, развития (коррекции) в процессе педагогической деятельности;  </a:t>
            </a:r>
          </a:p>
          <a:p>
            <a:r>
              <a:rPr lang="ru-RU" dirty="0"/>
              <a:t> использование  участниками  занятия  разных  типов  и  видов  источников </a:t>
            </a:r>
          </a:p>
          <a:p>
            <a:pPr marL="0" indent="0">
              <a:buNone/>
            </a:pPr>
            <a:r>
              <a:rPr lang="ru-RU" dirty="0"/>
              <a:t>знаний;   </a:t>
            </a:r>
          </a:p>
          <a:p>
            <a:r>
              <a:rPr lang="ru-RU" dirty="0"/>
              <a:t> умение  создавать  и  поддерживать  высокий  уровень  мотивации  и  высокую </a:t>
            </a:r>
          </a:p>
          <a:p>
            <a:pPr marL="0" indent="0">
              <a:buNone/>
            </a:pPr>
            <a:r>
              <a:rPr lang="ru-RU" dirty="0"/>
              <a:t>интенсивность деятельности участников занятия;   </a:t>
            </a:r>
          </a:p>
          <a:p>
            <a:r>
              <a:rPr lang="ru-RU" dirty="0"/>
              <a:t>умение  пробудить  интерес  у  детей  и  желание  заниматься  в  аналогичном </a:t>
            </a:r>
          </a:p>
          <a:p>
            <a:pPr marL="0" indent="0">
              <a:buNone/>
            </a:pPr>
            <a:r>
              <a:rPr lang="ru-RU" dirty="0"/>
              <a:t>объединении; </a:t>
            </a:r>
          </a:p>
          <a:p>
            <a:r>
              <a:rPr lang="ru-RU" dirty="0"/>
              <a:t>умение организовать взаимодействие обучающихся между собой; </a:t>
            </a:r>
          </a:p>
          <a:p>
            <a:r>
              <a:rPr lang="ru-RU" dirty="0"/>
              <a:t>умение  включить  каждого  из  обучающихся  в  совместную  творческую </a:t>
            </a:r>
          </a:p>
          <a:p>
            <a:pPr marL="0" indent="0">
              <a:buNone/>
            </a:pPr>
            <a:r>
              <a:rPr lang="ru-RU" dirty="0"/>
              <a:t>деятельность; </a:t>
            </a:r>
          </a:p>
          <a:p>
            <a:r>
              <a:rPr lang="ru-RU" dirty="0"/>
              <a:t>культура общения с детьми; </a:t>
            </a:r>
          </a:p>
          <a:p>
            <a:r>
              <a:rPr lang="ru-RU" dirty="0" smtClean="0"/>
              <a:t>завершенность </a:t>
            </a:r>
            <a:r>
              <a:rPr lang="ru-RU" dirty="0"/>
              <a:t>занятия и оригинальность формы его проведения.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Открытое занятие «Введение в образовательную программу»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611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«Обучение как приключение»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2700" dirty="0" smtClean="0"/>
              <a:t>Д. </a:t>
            </a:r>
            <a:r>
              <a:rPr lang="ru-RU" sz="2700" dirty="0" err="1" smtClean="0"/>
              <a:t>Берджес</a:t>
            </a:r>
            <a:endParaRPr lang="ru-RU" sz="27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40835"/>
            <a:ext cx="3096344" cy="412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C:\Users\Ольга\Desktop\disney_villain_october_13__captain_hook_by_poweroptix-d6qg7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683" y="3871354"/>
            <a:ext cx="2191613" cy="301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ьная выноска 3"/>
          <p:cNvSpPr/>
          <p:nvPr/>
        </p:nvSpPr>
        <p:spPr>
          <a:xfrm>
            <a:off x="3995936" y="2060848"/>
            <a:ext cx="1584176" cy="86409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Крючок «Польза в жизни»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Овальная выноска 6"/>
          <p:cNvSpPr/>
          <p:nvPr/>
        </p:nvSpPr>
        <p:spPr>
          <a:xfrm>
            <a:off x="3563888" y="3284984"/>
            <a:ext cx="1872208" cy="93610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Крючок «Реквизит»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Овальная выноска 7"/>
          <p:cNvSpPr/>
          <p:nvPr/>
        </p:nvSpPr>
        <p:spPr>
          <a:xfrm>
            <a:off x="6923121" y="3789040"/>
            <a:ext cx="1753335" cy="86409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Крючок «Конкурс»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6588224" y="2224835"/>
            <a:ext cx="1584176" cy="86409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Крючок «Тайна»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Овальная выноска 9"/>
          <p:cNvSpPr/>
          <p:nvPr/>
        </p:nvSpPr>
        <p:spPr>
          <a:xfrm>
            <a:off x="3825286" y="4954017"/>
            <a:ext cx="1754825" cy="86409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Крючок «Пикассо»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Овальная выноска 10"/>
          <p:cNvSpPr/>
          <p:nvPr/>
        </p:nvSpPr>
        <p:spPr>
          <a:xfrm>
            <a:off x="7092280" y="5013176"/>
            <a:ext cx="1897351" cy="1080120"/>
          </a:xfrm>
          <a:prstGeom prst="wedgeEllipseCallout">
            <a:avLst>
              <a:gd name="adj1" fmla="val -28934"/>
              <a:gd name="adj2" fmla="val 953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Крючок «Захватывающая история»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99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orokina\обмен\иванова\информационны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94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2852936"/>
            <a:ext cx="7408333" cy="1800200"/>
          </a:xfrm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ориентация на метапредметные и личностные результаты образования;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В разделе IV Концепции развития дополнительного образования</a:t>
            </a:r>
            <a:br>
              <a:rPr lang="ru-RU" sz="2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детей выделены основания для проектирования и реализации</a:t>
            </a:r>
            <a:br>
              <a:rPr lang="ru-RU" sz="2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дополнительных общеобразовательных программ: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1085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492896"/>
            <a:ext cx="8424935" cy="403244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Схема экскурсионного маршрута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Методический аспект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40968"/>
            <a:ext cx="1944216" cy="129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797152"/>
            <a:ext cx="2016224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06"/>
          <a:stretch/>
        </p:blipFill>
        <p:spPr bwMode="auto">
          <a:xfrm>
            <a:off x="4788024" y="3068960"/>
            <a:ext cx="1944215" cy="145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5"/>
          <a:stretch/>
        </p:blipFill>
        <p:spPr bwMode="auto">
          <a:xfrm>
            <a:off x="6732240" y="4869160"/>
            <a:ext cx="2132978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965" y="4436795"/>
            <a:ext cx="247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Автомобильный музей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215729" y="6300028"/>
            <a:ext cx="255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Конструкторское бюро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510847" y="4540478"/>
            <a:ext cx="256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Механо-сборочный цех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579558" y="6309320"/>
            <a:ext cx="243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Испытательная трасса</a:t>
            </a:r>
            <a:endParaRPr lang="ru-RU" dirty="0"/>
          </a:p>
        </p:txBody>
      </p:sp>
      <p:sp>
        <p:nvSpPr>
          <p:cNvPr id="8" name="Выгнутая влево стрелка 7"/>
          <p:cNvSpPr/>
          <p:nvPr/>
        </p:nvSpPr>
        <p:spPr>
          <a:xfrm>
            <a:off x="971600" y="4909810"/>
            <a:ext cx="1008112" cy="103947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ыгнутая вниз стрелка 8"/>
          <p:cNvSpPr/>
          <p:nvPr/>
        </p:nvSpPr>
        <p:spPr>
          <a:xfrm rot="19994685">
            <a:off x="4788024" y="5157192"/>
            <a:ext cx="1296144" cy="79208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верх стрелка 9"/>
          <p:cNvSpPr/>
          <p:nvPr/>
        </p:nvSpPr>
        <p:spPr>
          <a:xfrm>
            <a:off x="7072767" y="3573016"/>
            <a:ext cx="1315657" cy="72008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222" name="Picture 6" descr="C:\Users\Ольга\Desktop\hello_html_2b94334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040" y="3713883"/>
            <a:ext cx="674332" cy="74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Ольга\Desktop\hello_html_2b94334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440" y="3866283"/>
            <a:ext cx="674332" cy="74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Ольга\Desktop\hello_html_2b94334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840" y="4018683"/>
            <a:ext cx="674332" cy="74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673" y="5924823"/>
            <a:ext cx="67627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 descr="C:\Users\Ольга\Desktop\hello_html_2b94334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412" y="3921651"/>
            <a:ext cx="674332" cy="74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C:\Users\Ольга\Desktop\hello_html_2b94334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076" y="5589240"/>
            <a:ext cx="674332" cy="74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Users\Ольга\Desktop\hello_html_2b94334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476" y="5741640"/>
            <a:ext cx="674332" cy="74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:\Users\Ольга\Desktop\hello_html_2b94334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876" y="5894040"/>
            <a:ext cx="674332" cy="74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Ольга\Desktop\hello_html_2b94334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276" y="6046440"/>
            <a:ext cx="674332" cy="74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C:\Users\Ольга\Desktop\hello_html_2b94334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676" y="6198840"/>
            <a:ext cx="674332" cy="74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Ольга\Desktop\hello_html_2b94334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578" y="3921650"/>
            <a:ext cx="674332" cy="74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69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Методический аспект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402018"/>
              </p:ext>
            </p:extLst>
          </p:nvPr>
        </p:nvGraphicFramePr>
        <p:xfrm>
          <a:off x="467544" y="1628800"/>
          <a:ext cx="8208913" cy="51767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{72833802-FEF1-4C79-8D5D-14CF1EAF98D9}</a:tableStyleId>
              </a:tblPr>
              <a:tblGrid>
                <a:gridCol w="2105573"/>
                <a:gridCol w="2106454"/>
                <a:gridCol w="3996886"/>
              </a:tblGrid>
              <a:tr h="45740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effectLst/>
                        </a:rPr>
                        <a:t>Ход </a:t>
                      </a:r>
                      <a:r>
                        <a:rPr lang="ru-RU" sz="1600" kern="1200" dirty="0">
                          <a:effectLst/>
                        </a:rPr>
                        <a:t>занятия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 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049" marR="25049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Деятельность педагога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049" marR="25049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Деятельность детей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049" marR="25049" marT="0" marB="0"/>
                </a:tc>
              </a:tr>
              <a:tr h="228704">
                <a:tc gridSpan="3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                             Организационный этап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049" marR="2504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4352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Приветствие гостей. Введение в тему.</a:t>
                      </a:r>
                      <a:endParaRPr lang="ru-RU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049" marR="25049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Рассказывает о наступившей осени. Читает стихотворение. Вспоминает лето.  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049" marR="25049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Дети сидят на стульях полукругом. Слушают педагога.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049" marR="25049" marT="0" marB="0"/>
                </a:tc>
              </a:tr>
              <a:tr h="228704">
                <a:tc gridSpan="3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                             Основной этап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049" marR="2504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8222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Встречают гостью: бабушку- дачницу.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 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 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 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 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 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 </a:t>
                      </a:r>
                      <a:endParaRPr lang="ru-RU" sz="1600" kern="1200" dirty="0" smtClean="0">
                        <a:effectLst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600" kern="1200" dirty="0" smtClean="0">
                        <a:effectLst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 </a:t>
                      </a:r>
                      <a:r>
                        <a:rPr lang="ru-RU" sz="1600" kern="1200" dirty="0" smtClean="0">
                          <a:effectLst/>
                        </a:rPr>
                        <a:t>Игра </a:t>
                      </a:r>
                      <a:r>
                        <a:rPr lang="ru-RU" sz="1600" kern="1200" dirty="0">
                          <a:effectLst/>
                        </a:rPr>
                        <a:t>«Отгадай загадку»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 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049" marR="25049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effectLst/>
                        </a:rPr>
                        <a:t>Предлагает </a:t>
                      </a:r>
                      <a:r>
                        <a:rPr lang="ru-RU" sz="1600" kern="1200" dirty="0">
                          <a:effectLst/>
                        </a:rPr>
                        <a:t>вспомнить и назвать растения, которые показывает бабушка.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 </a:t>
                      </a:r>
                      <a:r>
                        <a:rPr lang="ru-RU" sz="1600" kern="1200" dirty="0" smtClean="0">
                          <a:effectLst/>
                        </a:rPr>
                        <a:t>Просит </a:t>
                      </a:r>
                      <a:r>
                        <a:rPr lang="ru-RU" sz="1600" kern="1200" dirty="0">
                          <a:effectLst/>
                        </a:rPr>
                        <a:t>детей рассказать, какими методами они засушивали растения летом.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 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 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 </a:t>
                      </a:r>
                    </a:p>
                  </a:txBody>
                  <a:tcPr marL="25049" marR="25049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effectLst/>
                        </a:rPr>
                        <a:t>Называют </a:t>
                      </a:r>
                      <a:r>
                        <a:rPr lang="ru-RU" sz="1600" kern="1200" dirty="0">
                          <a:effectLst/>
                        </a:rPr>
                        <a:t>цветы и травы, которые им показывает.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 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 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Дети перечисляют известные им методы засушки растений.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 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 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 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 </a:t>
                      </a:r>
                      <a:r>
                        <a:rPr lang="ru-RU" sz="1600" kern="1200" dirty="0" smtClean="0">
                          <a:effectLst/>
                        </a:rPr>
                        <a:t>Внимательно </a:t>
                      </a:r>
                      <a:r>
                        <a:rPr lang="ru-RU" sz="1600" kern="1200" dirty="0">
                          <a:effectLst/>
                        </a:rPr>
                        <a:t>слушают загадки и отгадывают их</a:t>
                      </a:r>
                      <a:r>
                        <a:rPr lang="ru-RU" sz="1600" kern="1200" dirty="0" smtClean="0">
                          <a:effectLst/>
                        </a:rPr>
                        <a:t>.</a:t>
                      </a:r>
                      <a:endParaRPr lang="ru-RU" sz="1600" kern="1200" dirty="0">
                        <a:effectLst/>
                      </a:endParaRPr>
                    </a:p>
                  </a:txBody>
                  <a:tcPr marL="25049" marR="2504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841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Современные подходы к технологической карте занятия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271941"/>
              </p:ext>
            </p:extLst>
          </p:nvPr>
        </p:nvGraphicFramePr>
        <p:xfrm>
          <a:off x="251520" y="1916833"/>
          <a:ext cx="8640960" cy="45912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2777"/>
                <a:gridCol w="2863168"/>
                <a:gridCol w="4185015"/>
              </a:tblGrid>
              <a:tr h="5380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Тема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103" marR="34103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Введение в образовательную программу социально-педагогической направленности «Ты нужен России».</a:t>
                      </a:r>
                      <a:endParaRPr lang="ru-RU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103" marR="3410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33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Цель</a:t>
                      </a:r>
                      <a:endParaRPr lang="ru-RU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103" marR="34103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103" marR="3410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238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Задачи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103" marR="34103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Образовательные: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Развивающие</a:t>
                      </a:r>
                      <a:r>
                        <a:rPr lang="ru-RU" sz="1600" dirty="0">
                          <a:effectLst/>
                        </a:rPr>
                        <a:t>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Воспитательные</a:t>
                      </a:r>
                      <a:r>
                        <a:rPr lang="ru-RU" sz="1600" dirty="0">
                          <a:effectLst/>
                        </a:rPr>
                        <a:t>: </a:t>
                      </a:r>
                      <a:endParaRPr lang="ru-RU" sz="16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</a:txBody>
                  <a:tcPr marL="34103" marR="3410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80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Планируемый результат</a:t>
                      </a:r>
                      <a:endParaRPr lang="ru-RU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103" marR="341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Предметные результаты</a:t>
                      </a:r>
                      <a:endParaRPr lang="ru-RU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103" marR="341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УУД</a:t>
                      </a:r>
                      <a:endParaRPr lang="ru-RU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103" marR="34103" marT="0" marB="0"/>
                </a:tc>
              </a:tr>
              <a:tr h="18523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103" marR="341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 познавательной сфере: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В </a:t>
                      </a:r>
                      <a:r>
                        <a:rPr lang="ru-RU" sz="1600" dirty="0">
                          <a:effectLst/>
                        </a:rPr>
                        <a:t>ценностно-ориентационной сфере</a:t>
                      </a:r>
                      <a:r>
                        <a:rPr lang="ru-RU" sz="1600" dirty="0" smtClean="0">
                          <a:effectLst/>
                        </a:rPr>
                        <a:t>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В сфере безопасности жизнедеятельности:</a:t>
                      </a:r>
                      <a:endParaRPr lang="ru-RU" sz="16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103" marR="341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Личностные: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Метапредметные</a:t>
                      </a:r>
                      <a:r>
                        <a:rPr lang="ru-RU" sz="1600" dirty="0">
                          <a:effectLst/>
                        </a:rPr>
                        <a:t>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-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4103" marR="3410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981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Современные подходы к технологической карте занятия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301224"/>
              </p:ext>
            </p:extLst>
          </p:nvPr>
        </p:nvGraphicFramePr>
        <p:xfrm>
          <a:off x="251521" y="1916832"/>
          <a:ext cx="8712967" cy="490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9553"/>
                <a:gridCol w="1524769"/>
                <a:gridCol w="1161729"/>
                <a:gridCol w="1089121"/>
                <a:gridCol w="1278745"/>
                <a:gridCol w="899497"/>
                <a:gridCol w="1379553"/>
              </a:tblGrid>
              <a:tr h="163315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Деятельность педагога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255" marR="53255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Деятельность учащихся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255" marR="5325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33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Познавательная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255" marR="5325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Коммуникативная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255" marR="5325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Регулятивная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255" marR="5325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99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Осуществляемые действия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255" marR="532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Формируемые способы деятельности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255" marR="532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Осуществляемые действия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255" marR="532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Формируемые способы деятельности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255" marR="532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Осуществляемые действия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255" marR="532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Формируемые способы деятельности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255" marR="53255" marT="0" marB="0"/>
                </a:tc>
              </a:tr>
              <a:tr h="326631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1-й этап Организационный момент. Целеполагание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Мотивация. Актуализация.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255" marR="5325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231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Приветствует учащихся, </a:t>
                      </a:r>
                      <a:r>
                        <a:rPr lang="ru-RU" sz="1400" dirty="0" smtClean="0">
                          <a:effectLst/>
                        </a:rPr>
                        <a:t>представляется</a:t>
                      </a:r>
                      <a:endParaRPr lang="ru-RU" sz="1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Сообщает о деятельности творческого объединения. Сообщает цель занятия.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Организует игру на </a:t>
                      </a:r>
                      <a:r>
                        <a:rPr lang="ru-RU" sz="1400" dirty="0" smtClean="0">
                          <a:effectLst/>
                        </a:rPr>
                        <a:t>знакомство.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255" marR="532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Слушают и анализируют, применяя к себе высказывания педагога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255" marR="532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Анализировать,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формулировать свое мнение.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255" marR="532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Взаимодействуют с педагогом, слушают педагога. 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255" marR="532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Сотрудничество.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255" marR="532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Управляют своим поведением и деятельностью.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255" marR="532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Самоанализ.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Самоорганизация.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255" marR="53255" marT="0" marB="0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707904" y="1484784"/>
            <a:ext cx="1837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Этапы занятия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93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Фронтальная форма </a:t>
            </a:r>
            <a:r>
              <a:rPr lang="ru-RU" dirty="0" smtClean="0"/>
              <a:t>обучения; </a:t>
            </a:r>
          </a:p>
          <a:p>
            <a:r>
              <a:rPr lang="ru-RU" dirty="0" smtClean="0"/>
              <a:t>Групповая </a:t>
            </a:r>
            <a:r>
              <a:rPr lang="ru-RU" dirty="0"/>
              <a:t>(парная) форма </a:t>
            </a:r>
            <a:r>
              <a:rPr lang="ru-RU" dirty="0" smtClean="0"/>
              <a:t>обучения (группы </a:t>
            </a:r>
            <a:r>
              <a:rPr lang="ru-RU" dirty="0"/>
              <a:t>сменного </a:t>
            </a:r>
            <a:r>
              <a:rPr lang="ru-RU" dirty="0" smtClean="0"/>
              <a:t>состава); </a:t>
            </a:r>
          </a:p>
          <a:p>
            <a:r>
              <a:rPr lang="ru-RU" dirty="0" smtClean="0"/>
              <a:t>Индивидуальная </a:t>
            </a:r>
            <a:r>
              <a:rPr lang="ru-RU" dirty="0"/>
              <a:t>форма </a:t>
            </a:r>
            <a:r>
              <a:rPr lang="ru-RU" dirty="0" smtClean="0"/>
              <a:t>обучения; </a:t>
            </a:r>
          </a:p>
          <a:p>
            <a:r>
              <a:rPr lang="ru-RU" dirty="0" smtClean="0"/>
              <a:t>Коллективная </a:t>
            </a:r>
            <a:r>
              <a:rPr lang="ru-RU" dirty="0"/>
              <a:t>форма организации </a:t>
            </a:r>
            <a:r>
              <a:rPr lang="ru-RU" dirty="0" smtClean="0"/>
              <a:t>обучения; </a:t>
            </a:r>
          </a:p>
          <a:p>
            <a:r>
              <a:rPr lang="ru-RU" dirty="0" smtClean="0"/>
              <a:t>Образовательное событие.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Формы организации учебной деятельности и формируемые УУД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8816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5200719"/>
              </p:ext>
            </p:extLst>
          </p:nvPr>
        </p:nvGraphicFramePr>
        <p:xfrm>
          <a:off x="251520" y="1484784"/>
          <a:ext cx="8640960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/>
                <a:gridCol w="54006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Форма организации</a:t>
                      </a:r>
                      <a:r>
                        <a:rPr lang="ru-RU" sz="1600" baseline="0" dirty="0" smtClean="0"/>
                        <a:t> учебной деятельности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Формируемые УУД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Фронтальная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Регулятивные:</a:t>
                      </a:r>
                    </a:p>
                    <a:p>
                      <a:r>
                        <a:rPr lang="ru-RU" sz="1600" dirty="0" smtClean="0"/>
                        <a:t>-волевая саморегуляция </a:t>
                      </a:r>
                    </a:p>
                    <a:p>
                      <a:r>
                        <a:rPr lang="ru-RU" sz="1600" dirty="0" smtClean="0"/>
                        <a:t>-коррекция способа действия </a:t>
                      </a:r>
                    </a:p>
                    <a:p>
                      <a:r>
                        <a:rPr lang="ru-RU" sz="1600" dirty="0" smtClean="0"/>
                        <a:t>Коммуникативные:</a:t>
                      </a:r>
                    </a:p>
                    <a:p>
                      <a:r>
                        <a:rPr lang="ru-RU" sz="1600" dirty="0" smtClean="0"/>
                        <a:t>-полнота и точность выражения мысли</a:t>
                      </a:r>
                    </a:p>
                    <a:p>
                      <a:r>
                        <a:rPr lang="ru-RU" sz="1600" dirty="0" smtClean="0"/>
                        <a:t>Познавательные:</a:t>
                      </a:r>
                    </a:p>
                    <a:p>
                      <a:r>
                        <a:rPr lang="ru-RU" sz="1600" dirty="0" smtClean="0"/>
                        <a:t>-умение осознанно строить речевое высказывание.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Групповая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Регулятивные:</a:t>
                      </a:r>
                    </a:p>
                    <a:p>
                      <a:r>
                        <a:rPr lang="ru-RU" sz="1600" dirty="0" smtClean="0"/>
                        <a:t>-целеполагание как постановка учебной задачи </a:t>
                      </a:r>
                    </a:p>
                    <a:p>
                      <a:r>
                        <a:rPr lang="ru-RU" sz="1600" dirty="0" smtClean="0"/>
                        <a:t>-осознание качества и уровня освоения</a:t>
                      </a:r>
                    </a:p>
                    <a:p>
                      <a:r>
                        <a:rPr lang="ru-RU" sz="1600" dirty="0" smtClean="0"/>
                        <a:t>Познавательные:</a:t>
                      </a:r>
                    </a:p>
                    <a:p>
                      <a:r>
                        <a:rPr lang="ru-RU" sz="1600" dirty="0" smtClean="0"/>
                        <a:t>-поиск выделение необходимой информации </a:t>
                      </a:r>
                    </a:p>
                    <a:p>
                      <a:r>
                        <a:rPr lang="ru-RU" sz="1600" dirty="0" smtClean="0"/>
                        <a:t>-контроль и оценка процесса и результатов деятельности Коммуникативные </a:t>
                      </a:r>
                    </a:p>
                    <a:p>
                      <a:r>
                        <a:rPr lang="ru-RU" sz="1600" dirty="0" smtClean="0"/>
                        <a:t>- планирование совместного сотрудничества со сверстниками </a:t>
                      </a:r>
                    </a:p>
                    <a:p>
                      <a:r>
                        <a:rPr lang="ru-RU" sz="1600" dirty="0" smtClean="0"/>
                        <a:t>- инициативное сотрудничество </a:t>
                      </a:r>
                    </a:p>
                    <a:p>
                      <a:r>
                        <a:rPr lang="ru-RU" sz="1600" dirty="0" smtClean="0"/>
                        <a:t>- управление поведением партнера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Формы </a:t>
            </a:r>
            <a:r>
              <a:rPr lang="ru-RU" sz="3200" dirty="0"/>
              <a:t>организации учебной деятельности и формируемые УУД</a:t>
            </a:r>
          </a:p>
        </p:txBody>
      </p:sp>
    </p:spTree>
    <p:extLst>
      <p:ext uri="{BB962C8B-B14F-4D97-AF65-F5344CB8AC3E}">
        <p14:creationId xmlns:p14="http://schemas.microsoft.com/office/powerpoint/2010/main" val="291478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5983249"/>
              </p:ext>
            </p:extLst>
          </p:nvPr>
        </p:nvGraphicFramePr>
        <p:xfrm>
          <a:off x="251520" y="2696304"/>
          <a:ext cx="864096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/>
                <a:gridCol w="54006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Форма организации</a:t>
                      </a:r>
                      <a:r>
                        <a:rPr lang="ru-RU" sz="1600" baseline="0" dirty="0" smtClean="0"/>
                        <a:t> учебной деятельности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Формируемые УУД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Индивидуальная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Познавательные:</a:t>
                      </a:r>
                    </a:p>
                    <a:p>
                      <a:r>
                        <a:rPr lang="ru-RU" sz="1600" dirty="0" smtClean="0"/>
                        <a:t>- самостоятельное выделение и формулирование цели </a:t>
                      </a:r>
                    </a:p>
                    <a:p>
                      <a:r>
                        <a:rPr lang="ru-RU" sz="1600" dirty="0" smtClean="0"/>
                        <a:t>- осознанное построение речевых высказываний </a:t>
                      </a:r>
                    </a:p>
                    <a:p>
                      <a:r>
                        <a:rPr lang="ru-RU" sz="1600" dirty="0" smtClean="0"/>
                        <a:t>- контроль и оценка процесса и результатов собственной деятельности </a:t>
                      </a:r>
                    </a:p>
                    <a:p>
                      <a:r>
                        <a:rPr lang="ru-RU" sz="1600" dirty="0" smtClean="0"/>
                        <a:t>- поиск и выделение необходимой информации </a:t>
                      </a:r>
                    </a:p>
                    <a:p>
                      <a:r>
                        <a:rPr lang="ru-RU" sz="1600" dirty="0" smtClean="0"/>
                        <a:t>Регулятивные:</a:t>
                      </a:r>
                    </a:p>
                    <a:p>
                      <a:r>
                        <a:rPr lang="ru-RU" sz="1600" dirty="0" smtClean="0"/>
                        <a:t>- волевая саморегуляция , способность к мобилизации сил и энергии </a:t>
                      </a:r>
                    </a:p>
                    <a:p>
                      <a:r>
                        <a:rPr lang="ru-RU" sz="1600" dirty="0" smtClean="0"/>
                        <a:t>- составление плана и последовательности действий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Формы </a:t>
            </a:r>
            <a:r>
              <a:rPr lang="ru-RU" sz="3200" dirty="0"/>
              <a:t>организации учебной деятельности и формируемые УУД</a:t>
            </a:r>
          </a:p>
        </p:txBody>
      </p:sp>
    </p:spTree>
    <p:extLst>
      <p:ext uri="{BB962C8B-B14F-4D97-AF65-F5344CB8AC3E}">
        <p14:creationId xmlns:p14="http://schemas.microsoft.com/office/powerpoint/2010/main" val="417134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492896"/>
            <a:ext cx="7408333" cy="4176464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ru-RU" dirty="0"/>
              <a:t>Конституция РФ;</a:t>
            </a:r>
          </a:p>
          <a:p>
            <a:pPr lvl="0"/>
            <a:r>
              <a:rPr lang="ru-RU" dirty="0"/>
              <a:t>Закон «Об образовании в РФ»;</a:t>
            </a:r>
          </a:p>
          <a:p>
            <a:pPr lvl="0"/>
            <a:r>
              <a:rPr lang="ru-RU" dirty="0"/>
              <a:t>Закон РФ «Об охране окружающей среды»;</a:t>
            </a:r>
          </a:p>
          <a:p>
            <a:pPr lvl="0"/>
            <a:r>
              <a:rPr lang="ru-RU" dirty="0"/>
              <a:t>Конвенция о правах ребенка;</a:t>
            </a:r>
          </a:p>
          <a:p>
            <a:pPr lvl="0"/>
            <a:r>
              <a:rPr lang="ru-RU" dirty="0"/>
              <a:t>Стратегия развития воспитания в Российской федерации на период до 2025 года от 29 мая 2015 года № 996-р;</a:t>
            </a:r>
          </a:p>
          <a:p>
            <a:pPr lvl="0"/>
            <a:r>
              <a:rPr lang="ru-RU" dirty="0"/>
              <a:t>Федеральная целевая программа развития образования на 2016-2020 </a:t>
            </a:r>
            <a:r>
              <a:rPr lang="ru-RU" dirty="0" err="1"/>
              <a:t>г.г</a:t>
            </a:r>
            <a:r>
              <a:rPr lang="ru-RU" dirty="0"/>
              <a:t>.;</a:t>
            </a:r>
          </a:p>
          <a:p>
            <a:pPr lvl="0"/>
            <a:r>
              <a:rPr lang="ru-RU" dirty="0"/>
              <a:t>Концепция развития дополнительного образования детей на период до 2020 года;</a:t>
            </a:r>
          </a:p>
          <a:p>
            <a:pPr lvl="0"/>
            <a:r>
              <a:rPr lang="ru-RU" dirty="0"/>
              <a:t>Концепция духовно-нравственного развития и воспитания личности гражданина России;</a:t>
            </a:r>
          </a:p>
          <a:p>
            <a:r>
              <a:rPr lang="ru-RU" dirty="0"/>
              <a:t>Федеральный государственный образовательный стандарт </a:t>
            </a:r>
            <a:r>
              <a:rPr lang="ru-RU" dirty="0" smtClean="0"/>
              <a:t>начального и основного </a:t>
            </a:r>
            <a:r>
              <a:rPr lang="ru-RU" dirty="0"/>
              <a:t>общего </a:t>
            </a:r>
            <a:r>
              <a:rPr lang="ru-RU" dirty="0" smtClean="0"/>
              <a:t>образования;</a:t>
            </a:r>
            <a:endParaRPr lang="ru-RU" dirty="0"/>
          </a:p>
          <a:p>
            <a:pPr lvl="0"/>
            <a:r>
              <a:rPr lang="ru-RU" dirty="0" smtClean="0">
                <a:solidFill>
                  <a:srgbClr val="FF0000"/>
                </a:solidFill>
              </a:rPr>
              <a:t>Ведомственная </a:t>
            </a:r>
            <a:r>
              <a:rPr lang="ru-RU" dirty="0">
                <a:solidFill>
                  <a:srgbClr val="FF0000"/>
                </a:solidFill>
              </a:rPr>
              <a:t>целевая программа «Улучшение экологической обстановки на территории г. Новосибирска </a:t>
            </a:r>
            <a:r>
              <a:rPr lang="ru-RU">
                <a:solidFill>
                  <a:srgbClr val="FF0000"/>
                </a:solidFill>
              </a:rPr>
              <a:t>до </a:t>
            </a:r>
            <a:r>
              <a:rPr lang="ru-RU" smtClean="0">
                <a:solidFill>
                  <a:srgbClr val="FF0000"/>
                </a:solidFill>
              </a:rPr>
              <a:t>2020 </a:t>
            </a:r>
            <a:r>
              <a:rPr lang="ru-RU" dirty="0">
                <a:solidFill>
                  <a:srgbClr val="FF0000"/>
                </a:solidFill>
              </a:rPr>
              <a:t>года</a:t>
            </a:r>
            <a:r>
              <a:rPr lang="ru-RU" dirty="0" smtClean="0">
                <a:solidFill>
                  <a:srgbClr val="FF0000"/>
                </a:solidFill>
              </a:rPr>
              <a:t>».</a:t>
            </a:r>
            <a:endParaRPr lang="ru-RU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Импровизированный конкурс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586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348880"/>
            <a:ext cx="8496944" cy="403244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Вы же помните три основные правила педагогики?</a:t>
            </a:r>
          </a:p>
          <a:p>
            <a:pPr marL="0" indent="0">
              <a:buNone/>
            </a:pPr>
            <a:r>
              <a:rPr lang="ru-RU" dirty="0" smtClean="0"/>
              <a:t>- Личный пример,</a:t>
            </a:r>
          </a:p>
          <a:p>
            <a:pPr marL="0" indent="0">
              <a:buNone/>
            </a:pPr>
            <a:r>
              <a:rPr lang="ru-RU" dirty="0" smtClean="0"/>
              <a:t>- Во-вторых, дети должны стать одной командой,</a:t>
            </a:r>
          </a:p>
          <a:p>
            <a:pPr marL="0" indent="0">
              <a:buNone/>
            </a:pPr>
            <a:r>
              <a:rPr lang="ru-RU" dirty="0" smtClean="0"/>
              <a:t>- И в третьих… сотворите для них такое маленькое чудо!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P.S.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366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Естественнонаучная;</a:t>
            </a:r>
          </a:p>
          <a:p>
            <a:r>
              <a:rPr lang="ru-RU" sz="2800" dirty="0" smtClean="0"/>
              <a:t>Художественная;</a:t>
            </a:r>
          </a:p>
          <a:p>
            <a:r>
              <a:rPr lang="ru-RU" sz="2800" dirty="0" smtClean="0"/>
              <a:t>Социально-педагогическая;</a:t>
            </a:r>
          </a:p>
          <a:p>
            <a:r>
              <a:rPr lang="ru-RU" sz="2800" dirty="0" smtClean="0"/>
              <a:t>Техническая.</a:t>
            </a:r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Опыт подготовки педагогов по направленностям: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125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420888"/>
            <a:ext cx="8496944" cy="4248472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Федеральный Закон от 29.12.2012 № 273-ФЗ «Об образовании в </a:t>
            </a:r>
            <a:r>
              <a:rPr lang="ru-RU" dirty="0" smtClean="0"/>
              <a:t>РФ»;</a:t>
            </a:r>
          </a:p>
          <a:p>
            <a:r>
              <a:rPr lang="ru-RU" dirty="0"/>
              <a:t>Концепция  развития  дополнительного  образования  детей </a:t>
            </a:r>
            <a:r>
              <a:rPr lang="ru-RU" sz="1900" i="1" dirty="0" smtClean="0"/>
              <a:t>(</a:t>
            </a:r>
            <a:r>
              <a:rPr lang="ru-RU" sz="1900" i="1" dirty="0"/>
              <a:t>Распоряжение Правительства РФ от 4 сентября 2014 г. №  1726-р</a:t>
            </a:r>
            <a:r>
              <a:rPr lang="ru-RU" sz="1900" i="1" dirty="0" smtClean="0"/>
              <a:t>)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 smtClean="0"/>
              <a:t>Санитарно-эпидемиологические  </a:t>
            </a:r>
            <a:r>
              <a:rPr lang="ru-RU" dirty="0"/>
              <a:t>требования  к  устройству,  содержанию  и  организации </a:t>
            </a:r>
            <a:r>
              <a:rPr lang="ru-RU" dirty="0" smtClean="0"/>
              <a:t>режима </a:t>
            </a:r>
            <a:r>
              <a:rPr lang="ru-RU" dirty="0"/>
              <a:t>работы образовательных организаций дополнительного образования </a:t>
            </a:r>
            <a:r>
              <a:rPr lang="ru-RU" dirty="0" smtClean="0"/>
              <a:t>детей </a:t>
            </a:r>
            <a:r>
              <a:rPr lang="ru-RU" sz="1900" i="1" dirty="0" smtClean="0"/>
              <a:t>(Постановление </a:t>
            </a:r>
            <a:r>
              <a:rPr lang="ru-RU" sz="1900" i="1" dirty="0"/>
              <a:t>Главного государственного санитарного врача РФ от  04.07.2014  №  41  «Об  утверждении  </a:t>
            </a:r>
            <a:r>
              <a:rPr lang="ru-RU" sz="1900" i="1" dirty="0" smtClean="0"/>
              <a:t>СанПиН»  2.4.4.3172-14)</a:t>
            </a:r>
            <a:r>
              <a:rPr lang="ru-RU" dirty="0" smtClean="0"/>
              <a:t>; </a:t>
            </a:r>
          </a:p>
          <a:p>
            <a:r>
              <a:rPr lang="ru-RU" dirty="0"/>
              <a:t>Приказ  «Об  утверждении  Порядка  организации  и  осуществления  образовательной деятельности по дополнительным общеобразовательным программам</a:t>
            </a:r>
            <a:r>
              <a:rPr lang="ru-RU" sz="1900" dirty="0"/>
              <a:t>» </a:t>
            </a:r>
            <a:r>
              <a:rPr lang="ru-RU" sz="1900" i="1" dirty="0" smtClean="0"/>
              <a:t>(Приказ </a:t>
            </a:r>
            <a:r>
              <a:rPr lang="ru-RU" sz="1900" i="1" dirty="0" err="1" smtClean="0"/>
              <a:t>Минобрнауки</a:t>
            </a:r>
            <a:r>
              <a:rPr lang="ru-RU" sz="1900" i="1" dirty="0" smtClean="0"/>
              <a:t> РФ от </a:t>
            </a:r>
            <a:r>
              <a:rPr lang="ru-RU" sz="1900" i="1" dirty="0"/>
              <a:t>29 августа 2013 г. № </a:t>
            </a:r>
            <a:r>
              <a:rPr lang="ru-RU" sz="1900" i="1" dirty="0" smtClean="0"/>
              <a:t>1008)</a:t>
            </a:r>
            <a:r>
              <a:rPr lang="ru-RU" dirty="0" smtClean="0"/>
              <a:t>; </a:t>
            </a:r>
            <a:endParaRPr lang="ru-RU" dirty="0"/>
          </a:p>
          <a:p>
            <a:r>
              <a:rPr lang="ru-RU" dirty="0" smtClean="0"/>
              <a:t>Примерные </a:t>
            </a:r>
            <a:r>
              <a:rPr lang="ru-RU" dirty="0"/>
              <a:t>требованиями к программам дополнительного образования детей </a:t>
            </a:r>
            <a:r>
              <a:rPr lang="ru-RU" sz="1900" i="1" dirty="0"/>
              <a:t>(Письмо </a:t>
            </a:r>
            <a:r>
              <a:rPr lang="ru-RU" sz="1900" i="1" dirty="0" err="1"/>
              <a:t>Минобрнауки</a:t>
            </a:r>
            <a:r>
              <a:rPr lang="ru-RU" sz="1900" i="1" dirty="0"/>
              <a:t> РФ от </a:t>
            </a:r>
            <a:r>
              <a:rPr lang="ru-RU" sz="1900" i="1" dirty="0" smtClean="0"/>
              <a:t>11.12.2006 № 06-1844)</a:t>
            </a:r>
            <a:r>
              <a:rPr lang="ru-RU" sz="2500" dirty="0" smtClean="0"/>
              <a:t>;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Методические рекомендации по проектированию дополнительных общеобразовательных общеразвивающих программ </a:t>
            </a:r>
            <a:r>
              <a:rPr lang="ru-RU" sz="1800" i="1" dirty="0" smtClean="0">
                <a:solidFill>
                  <a:srgbClr val="C00000"/>
                </a:solidFill>
              </a:rPr>
              <a:t>(Проект. </a:t>
            </a:r>
            <a:r>
              <a:rPr lang="ru-RU" sz="1800" i="1" dirty="0">
                <a:solidFill>
                  <a:srgbClr val="C00000"/>
                </a:solidFill>
              </a:rPr>
              <a:t>Составители: Попова  </a:t>
            </a:r>
            <a:r>
              <a:rPr lang="ru-RU" sz="1800" i="1" dirty="0" smtClean="0">
                <a:solidFill>
                  <a:srgbClr val="C00000"/>
                </a:solidFill>
              </a:rPr>
              <a:t>И.Н.–  </a:t>
            </a:r>
            <a:r>
              <a:rPr lang="ru-RU" sz="1800" i="1" dirty="0">
                <a:solidFill>
                  <a:srgbClr val="C00000"/>
                </a:solidFill>
              </a:rPr>
              <a:t>зам.  руководителя  Центра  социализации,  воспитания  </a:t>
            </a:r>
            <a:r>
              <a:rPr lang="ru-RU" sz="1800" i="1" dirty="0" smtClean="0">
                <a:solidFill>
                  <a:srgbClr val="C00000"/>
                </a:solidFill>
              </a:rPr>
              <a:t>и неформального </a:t>
            </a:r>
            <a:r>
              <a:rPr lang="ru-RU" sz="1800" i="1" dirty="0">
                <a:solidFill>
                  <a:srgbClr val="C00000"/>
                </a:solidFill>
              </a:rPr>
              <a:t>образования ФГАУ ФИРО, </a:t>
            </a:r>
            <a:r>
              <a:rPr lang="ru-RU" sz="1800" i="1" dirty="0" err="1">
                <a:solidFill>
                  <a:srgbClr val="C00000"/>
                </a:solidFill>
              </a:rPr>
              <a:t>к.п.н</a:t>
            </a:r>
            <a:r>
              <a:rPr lang="ru-RU" sz="1800" i="1" dirty="0">
                <a:solidFill>
                  <a:srgbClr val="C00000"/>
                </a:solidFill>
              </a:rPr>
              <a:t>., </a:t>
            </a:r>
            <a:r>
              <a:rPr lang="ru-RU" sz="1800" i="1" dirty="0" smtClean="0">
                <a:solidFill>
                  <a:srgbClr val="C00000"/>
                </a:solidFill>
              </a:rPr>
              <a:t>доцент; Славин С.С. </a:t>
            </a:r>
            <a:r>
              <a:rPr lang="ru-RU" sz="1800" i="1" dirty="0">
                <a:solidFill>
                  <a:srgbClr val="C00000"/>
                </a:solidFill>
              </a:rPr>
              <a:t>– старший научный сотрудник ФГАУ </a:t>
            </a:r>
            <a:r>
              <a:rPr lang="ru-RU" sz="1800" i="1" dirty="0" smtClean="0">
                <a:solidFill>
                  <a:srgbClr val="C00000"/>
                </a:solidFill>
              </a:rPr>
              <a:t>ФИРО).</a:t>
            </a:r>
          </a:p>
          <a:p>
            <a:endParaRPr lang="ru-RU" sz="1800" i="1" dirty="0" smtClean="0"/>
          </a:p>
          <a:p>
            <a:endParaRPr lang="ru-RU" sz="1800" i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Дополнительная общеобразовательная программа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356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Панорамная съемка + крупные планы;</a:t>
            </a:r>
          </a:p>
          <a:p>
            <a:r>
              <a:rPr lang="ru-RU" dirty="0"/>
              <a:t>Постановочным съемкам – да;</a:t>
            </a:r>
          </a:p>
          <a:p>
            <a:r>
              <a:rPr lang="ru-RU" dirty="0" smtClean="0"/>
              <a:t>10 </a:t>
            </a:r>
            <a:r>
              <a:rPr lang="ru-RU" dirty="0" smtClean="0"/>
              <a:t>= 5;</a:t>
            </a:r>
          </a:p>
          <a:p>
            <a:r>
              <a:rPr lang="ru-RU" dirty="0" smtClean="0"/>
              <a:t>Выбираем </a:t>
            </a:r>
            <a:r>
              <a:rPr lang="ru-RU" dirty="0" smtClean="0"/>
              <a:t>фотографии, отражающие вид деятельности;</a:t>
            </a:r>
          </a:p>
          <a:p>
            <a:r>
              <a:rPr lang="ru-RU" dirty="0" smtClean="0"/>
              <a:t>Отдаем предпочтение крупным планам;</a:t>
            </a:r>
          </a:p>
          <a:p>
            <a:r>
              <a:rPr lang="ru-RU" dirty="0" smtClean="0"/>
              <a:t>Начните с региона (территории) 30 секунд;</a:t>
            </a:r>
          </a:p>
          <a:p>
            <a:r>
              <a:rPr lang="ru-RU" dirty="0" smtClean="0"/>
              <a:t>От первого лица?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Видеоматериалы «Визитная карточка»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70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Ольга\Desktop\Сердце детям\Агибалова\АГИБАЛОВА фото\лето\IMG_24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44" y="0"/>
            <a:ext cx="92479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05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льга\Desktop\Сердце детям\Агибалова\АГИБАЛОВА фото\лето\IMG_26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" y="0"/>
            <a:ext cx="91399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53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льга\Desktop\Сердце детям\Агибалова\АГИБАЛОВА фото\лето\IMG_24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150"/>
            <a:ext cx="9156113" cy="685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Ольга\Desktop\2.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20888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99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ьга\Desktop\Сердце детям\Агибалова\АГИБАЛОВА фото\лето\IMG_24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0"/>
            <a:ext cx="9144000" cy="685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20888"/>
            <a:ext cx="3603625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10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1010</TotalTime>
  <Words>1188</Words>
  <Application>Microsoft Office PowerPoint</Application>
  <PresentationFormat>Экран (4:3)</PresentationFormat>
  <Paragraphs>235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Волна</vt:lpstr>
      <vt:lpstr>Конкурсные задания: основные рекомендации по подготовке педагога дополнительного образования в условиях современного образовательного учреждения</vt:lpstr>
      <vt:lpstr>Презентация PowerPoint</vt:lpstr>
      <vt:lpstr>Опыт подготовки педагогов по направленностям:</vt:lpstr>
      <vt:lpstr>Дополнительная общеобразовательная программа</vt:lpstr>
      <vt:lpstr>Видеоматериалы «Визитная карточка»</vt:lpstr>
      <vt:lpstr>Презентация PowerPoint</vt:lpstr>
      <vt:lpstr>Презентация PowerPoint</vt:lpstr>
      <vt:lpstr>Презентация PowerPoint</vt:lpstr>
      <vt:lpstr>Презентация PowerPoint</vt:lpstr>
      <vt:lpstr>Видеоматериалы «Визитная карточка»</vt:lpstr>
      <vt:lpstr>Самопрезентация «Моё педагогическое кредо»</vt:lpstr>
      <vt:lpstr>Аспект: соответствие критериям Положения о конкурсе</vt:lpstr>
      <vt:lpstr>Аспект: содержание (сюжет)</vt:lpstr>
      <vt:lpstr>Аспект: соответствие формы представления психо-эмоциональным особенностям конкурсанта</vt:lpstr>
      <vt:lpstr>Аспект: сценическое движение, речь и реквизит</vt:lpstr>
      <vt:lpstr>Аспект: техническое сопровождение</vt:lpstr>
      <vt:lpstr>Аспект: «Изюм»</vt:lpstr>
      <vt:lpstr>Открытое занятие «Введение в образовательную программу»</vt:lpstr>
      <vt:lpstr>«Обучение как приключение»  Д. Берджес</vt:lpstr>
      <vt:lpstr>В разделе IV Концепции развития дополнительного образования детей выделены основания для проектирования и реализации дополнительных общеобразовательных программ:</vt:lpstr>
      <vt:lpstr>Методический аспект</vt:lpstr>
      <vt:lpstr>Методический аспект</vt:lpstr>
      <vt:lpstr>Современные подходы к технологической карте занятия</vt:lpstr>
      <vt:lpstr>Современные подходы к технологической карте занятия</vt:lpstr>
      <vt:lpstr>Формы организации учебной деятельности и формируемые УУД</vt:lpstr>
      <vt:lpstr>Формы организации учебной деятельности и формируемые УУД</vt:lpstr>
      <vt:lpstr>Формы организации учебной деятельности и формируемые УУД</vt:lpstr>
      <vt:lpstr>Импровизированный конкурс</vt:lpstr>
      <vt:lpstr>P.S.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42</cp:revision>
  <dcterms:created xsi:type="dcterms:W3CDTF">2017-02-28T06:31:27Z</dcterms:created>
  <dcterms:modified xsi:type="dcterms:W3CDTF">2017-09-15T03:35:42Z</dcterms:modified>
</cp:coreProperties>
</file>